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</p:sldIdLst>
  <p:sldSz cy="5143500" cx="9144000"/>
  <p:notesSz cx="6858000" cy="9144000"/>
  <p:embeddedFontLst>
    <p:embeddedFont>
      <p:font typeface="Proxima Nova"/>
      <p:regular r:id="rId99"/>
      <p:bold r:id="rId100"/>
      <p:italic r:id="rId101"/>
      <p:boldItalic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9B2DBE-4783-4854-A55E-4CCF191AA686}">
  <a:tblStyle styleId="{C09B2DBE-4783-4854-A55E-4CCF191AA6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2" Type="http://schemas.openxmlformats.org/officeDocument/2006/relationships/font" Target="fonts/ProximaNova-boldItalic.fntdata"/><Relationship Id="rId101" Type="http://schemas.openxmlformats.org/officeDocument/2006/relationships/font" Target="fonts/ProximaNova-italic.fntdata"/><Relationship Id="rId100" Type="http://schemas.openxmlformats.org/officeDocument/2006/relationships/font" Target="fonts/ProximaNova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font" Target="fonts/ProximaNova-regular.fntdata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5f893c80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5f893c80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5f893c80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5f893c80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5f893c80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5f893c80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5f893c80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5f893c80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5f893c80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5f893c80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5f893c80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5f893c80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5f893c80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5f893c80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5f893c80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5f893c80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5f893c80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5f893c80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ad56a5a4b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ad56a5a4b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5f893c809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5f893c80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4e9d837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4e9d837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bdb62662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bdb62662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bdb62662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bdb62662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bdb62662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bdb62662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ad56a5a4b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ad56a5a4b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ad56a5a4b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ad56a5a4b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bdb62662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bdb62662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bdb62662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bdb62662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bdb62662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bdb62662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ad56a5a4b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ad56a5a4b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4d4b87ee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4d4b87ee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4e9d8379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4e9d8379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Likely examples: step counting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ad56a5a4b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ad56a5a4b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bdb62662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bdb62662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ad56a5a4b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ad56a5a4b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b3e5cf682f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b3e5cf682f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b3e5cf682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b3e5cf682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ad56a5a4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aad56a5a4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b4e9d8379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b4e9d8379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ae47aa8a0_2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ae47aa8a0_2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ae47aa8a0_2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ae47aa8a0_2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3e5cf682f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3e5cf682f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bae47aa8a0_2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bae47aa8a0_2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ae47aa8a0_2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ae47aa8a0_2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ae47aa8a0_2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ae47aa8a0_2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bae47aa8a0_2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bae47aa8a0_2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ae47aa8a0_25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ae47aa8a0_2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b496d7135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b496d7135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b496d7135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b496d7135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496d71350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496d71350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b496d71350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b496d71350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496d71350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496d71350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a poll here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5f893c80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5f893c80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aadd7ffd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aadd7ffd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496d71350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b496d71350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b496d71350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b496d71350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b56908bd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b56908bd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b56908bde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b56908bde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b56908bde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b56908bde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b56908bde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b56908bde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b56908bde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b56908bde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b56908bde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b56908bde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b56908bde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b56908bde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5f893c80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5f893c80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is part of algorithms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b496d71350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b496d71350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why ML systems need to adapt quickly to evolving environments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b496d71350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b496d71350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b496d71350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b496d71350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aadd7ffd8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aadd7ffd8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add7ffd8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add7ffd8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aadd7ffd8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aadd7ffd8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aadd7ffd8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aadd7ffd8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add7ffd8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aadd7ffd8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b496d71350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b496d71350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b496d71350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b496d71350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in Tweets are not academic evidences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5f893c80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5f893c80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b56908bde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b56908bde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aad56a5a4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aad56a5a4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b496d7135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b496d7135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b496d71350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b496d71350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aadd7ffd8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aadd7ffd8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496d71350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b496d71350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b496d71350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b496d71350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b496d71350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b496d71350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Inaccessible for some but not for others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b496d7135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b496d7135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Example: predicting app download number based on data from 2009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b496d71350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b496d71350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5f893c80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5f893c80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b496d71350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b496d71350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b5f893c80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b5f893c80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b5f893c80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b5f893c80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b5f893c80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b5f893c80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ad56a5a4b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ad56a5a4b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b496d7135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b496d7135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b496d7135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b496d7135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b496d7135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b496d7135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b496d7135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b496d7135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b496d7135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b496d7135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5f893c80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5f893c80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Choose the correct function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Return the correct label (how do we know it’s correct if we have no ground truth?)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b5f893c809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b5f893c809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a random number from 1 to 10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b5f893c809_9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b5f893c809_9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aad56a5a4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aad56a5a4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hyperlink" Target="https://www.cnbc.com/2018/07/19/amazon-internal-documents-what-caused-prime-day-crash-company-scramble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jp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2.gif"/><Relationship Id="rId8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10.png"/><Relationship Id="rId5" Type="http://schemas.openxmlformats.org/officeDocument/2006/relationships/image" Target="../media/image41.png"/><Relationship Id="rId6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hyperlink" Target="https://sfist.com/2020/09/24/facebook-employee-raises-powered-by-really-dangerous-algorithm-that-favors-angry-posts/" TargetMode="External"/><Relationship Id="rId7" Type="http://schemas.openxmlformats.org/officeDocument/2006/relationships/hyperlink" Target="https://www.nytimes.com/interactive/2019/06/08/technology/youtube-radical.html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4.png"/><Relationship Id="rId4" Type="http://schemas.openxmlformats.org/officeDocument/2006/relationships/hyperlink" Target="https://arxiv.org/pdf/1508.06576.pdf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7.jpg"/><Relationship Id="rId4" Type="http://schemas.openxmlformats.org/officeDocument/2006/relationships/image" Target="../media/image5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3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11" Type="http://schemas.openxmlformats.org/officeDocument/2006/relationships/image" Target="../media/image47.jpg"/><Relationship Id="rId10" Type="http://schemas.openxmlformats.org/officeDocument/2006/relationships/image" Target="../media/image44.jpg"/><Relationship Id="rId12" Type="http://schemas.openxmlformats.org/officeDocument/2006/relationships/image" Target="../media/image45.jpg"/><Relationship Id="rId9" Type="http://schemas.openxmlformats.org/officeDocument/2006/relationships/image" Target="../media/image4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40.jpg"/><Relationship Id="rId8" Type="http://schemas.openxmlformats.org/officeDocument/2006/relationships/image" Target="../media/image42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11" Type="http://schemas.openxmlformats.org/officeDocument/2006/relationships/image" Target="../media/image47.jpg"/><Relationship Id="rId10" Type="http://schemas.openxmlformats.org/officeDocument/2006/relationships/image" Target="../media/image44.jpg"/><Relationship Id="rId12" Type="http://schemas.openxmlformats.org/officeDocument/2006/relationships/image" Target="../media/image45.jpg"/><Relationship Id="rId9" Type="http://schemas.openxmlformats.org/officeDocument/2006/relationships/image" Target="../media/image4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40.jpg"/><Relationship Id="rId8" Type="http://schemas.openxmlformats.org/officeDocument/2006/relationships/image" Target="../media/image42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44750" y="1499250"/>
            <a:ext cx="71277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Machine Learning Systems Design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Lecture 2:</a:t>
            </a: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 Designing an ML system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50" y="4174900"/>
            <a:ext cx="119995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347675" y="2861125"/>
            <a:ext cx="36825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How well does your phone </a:t>
            </a: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know</a:t>
            </a: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 you?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Open any conversation on your phone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Type “I’m marrying an” in the response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Type in Zoom chat your phone’s first suggestion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74675" y="4568500"/>
            <a:ext cx="390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CS 329 | Chip Huyen | cs329s.stanford.edu</a:t>
            </a:r>
            <a:endParaRPr sz="1100">
              <a:solidFill>
                <a:srgbClr val="434343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275" y="4174900"/>
            <a:ext cx="3053302" cy="78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systems fail silently</a:t>
            </a:r>
            <a:endParaRPr/>
          </a:p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5038" y="1199750"/>
            <a:ext cx="4085301" cy="178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1022050" y="1842725"/>
            <a:ext cx="25443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Normal software fails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5038" y="3066125"/>
            <a:ext cx="4099976" cy="19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1022050" y="3680275"/>
            <a:ext cx="25443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ML systems fails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 the system grows (in data volume, traffic volume, or complexity), there should be reasonable ways of dealing with that growth.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3"/>
          <p:cNvSpPr txBox="1"/>
          <p:nvPr/>
        </p:nvSpPr>
        <p:spPr>
          <a:xfrm>
            <a:off x="3720200" y="3278500"/>
            <a:ext cx="43974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We’ll focus on systems at scale in this course!</a:t>
            </a:r>
            <a:endParaRPr sz="16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8" name="Google Shape;148;p23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23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Designing Data-Intensive Applications (Martin Kleppmann, O’Reilly 2017)</a:t>
            </a: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the system grows (in data volume, traffic volume, or complexity), there should be reasonable ways of dealing with that growth.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3720200" y="3278500"/>
            <a:ext cx="43974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Autoscaling</a:t>
            </a:r>
            <a:r>
              <a:rPr lang="en" sz="16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: the number of machines can go up or down depending on usage</a:t>
            </a:r>
            <a:endParaRPr sz="16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Scalability: cautionary tale</a:t>
            </a:r>
            <a:endParaRPr/>
          </a:p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50" y="2675350"/>
            <a:ext cx="3190702" cy="13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25" y="1147650"/>
            <a:ext cx="3792640" cy="142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5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25"/>
          <p:cNvSpPr txBox="1"/>
          <p:nvPr/>
        </p:nvSpPr>
        <p:spPr>
          <a:xfrm>
            <a:off x="337800" y="4922975"/>
            <a:ext cx="5719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Internal documents show how Amazon scrambled to fix Prime Day glitches</a:t>
            </a: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(Eugene Kim, CNBC 2018)</a:t>
            </a: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Maintainability</a:t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Over time, many people (ML engineers, DevOps, </a:t>
            </a:r>
            <a:r>
              <a:rPr b="1" lang="en"/>
              <a:t>subject matter experts</a:t>
            </a:r>
            <a:r>
              <a:rPr lang="en"/>
              <a:t>) will work on the system, and they should all be able to work on it productively.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importance of </a:t>
            </a:r>
            <a:r>
              <a:rPr lang="en"/>
              <a:t>SMEs</a:t>
            </a:r>
            <a:r>
              <a:rPr lang="en"/>
              <a:t> in ML systems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Subject matter experts</a:t>
            </a:r>
            <a:r>
              <a:rPr lang="en">
                <a:solidFill>
                  <a:schemeClr val="dk1"/>
                </a:solidFill>
              </a:rPr>
              <a:t> (doctors, lawyers, bankers, farmers, stylists, etc.) are not only users but also developers of ML systems.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Domain expertise is needed for: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problem formulation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data labeling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feature engineering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error analysis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model evaluation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reranking predictions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endParaRPr/>
          </a:p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Maintainability: cross-team collaboration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help engineers and SMEs communicate effectively?</a:t>
            </a:r>
            <a:endParaRPr/>
          </a:p>
        </p:txBody>
      </p:sp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8"/>
          <p:cNvSpPr txBox="1"/>
          <p:nvPr/>
        </p:nvSpPr>
        <p:spPr>
          <a:xfrm>
            <a:off x="3494200" y="2786050"/>
            <a:ext cx="38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New hot keywords: no-code / low-code ML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Adaptability</a:t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adapt to </a:t>
            </a:r>
            <a:r>
              <a:rPr b="1" lang="en">
                <a:solidFill>
                  <a:schemeClr val="dk1"/>
                </a:solidFill>
              </a:rPr>
              <a:t>changing data distributions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business requirements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/>
              <a:t>the system should have some capacity for both </a:t>
            </a:r>
            <a:r>
              <a:rPr b="1" lang="en"/>
              <a:t>discovering aspects for performance improvement</a:t>
            </a:r>
            <a:r>
              <a:rPr lang="en"/>
              <a:t> and </a:t>
            </a:r>
            <a:r>
              <a:rPr b="1" lang="en"/>
              <a:t>allowing updates </a:t>
            </a:r>
            <a:r>
              <a:rPr b="1" lang="en">
                <a:solidFill>
                  <a:schemeClr val="dk1"/>
                </a:solidFill>
              </a:rPr>
              <a:t>without service interruption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Linked to maintainability</a:t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196" name="Google Shape;19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9"/>
          <p:cNvSpPr txBox="1"/>
          <p:nvPr/>
        </p:nvSpPr>
        <p:spPr>
          <a:xfrm>
            <a:off x="3720200" y="3278500"/>
            <a:ext cx="53790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We’ll cover more about this later!</a:t>
            </a:r>
            <a:endParaRPr sz="16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2116800" y="849125"/>
            <a:ext cx="4910400" cy="36138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0"/>
          <p:cNvSpPr/>
          <p:nvPr/>
        </p:nvSpPr>
        <p:spPr>
          <a:xfrm>
            <a:off x="3080250" y="2794703"/>
            <a:ext cx="2983800" cy="420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Infrastructure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30"/>
          <p:cNvSpPr/>
          <p:nvPr/>
        </p:nvSpPr>
        <p:spPr>
          <a:xfrm>
            <a:off x="3080100" y="1702352"/>
            <a:ext cx="2983800" cy="420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Interface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3080200" y="2248525"/>
            <a:ext cx="1434300" cy="420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Data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30"/>
          <p:cNvSpPr/>
          <p:nvPr/>
        </p:nvSpPr>
        <p:spPr>
          <a:xfrm>
            <a:off x="4629600" y="2248525"/>
            <a:ext cx="1434300" cy="420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ML algorithms</a:t>
            </a:r>
            <a:endParaRPr sz="1200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4042000" y="997300"/>
            <a:ext cx="1060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System</a:t>
            </a:r>
            <a:endParaRPr b="1" sz="19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" name="Google Shape;209;p30"/>
          <p:cNvSpPr/>
          <p:nvPr/>
        </p:nvSpPr>
        <p:spPr>
          <a:xfrm>
            <a:off x="3080250" y="3340878"/>
            <a:ext cx="2983800" cy="420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Hardware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0" name="Google Shape;210;p30"/>
          <p:cNvCxnSpPr/>
          <p:nvPr/>
        </p:nvCxnSpPr>
        <p:spPr>
          <a:xfrm flipH="1">
            <a:off x="6589000" y="1042175"/>
            <a:ext cx="818100" cy="5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30"/>
          <p:cNvSpPr txBox="1"/>
          <p:nvPr/>
        </p:nvSpPr>
        <p:spPr>
          <a:xfrm>
            <a:off x="7206475" y="470500"/>
            <a:ext cx="1647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Need to consider all of this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Different types of ML systems</a:t>
            </a:r>
            <a:endParaRPr/>
          </a:p>
        </p:txBody>
      </p:sp>
      <p:sp>
        <p:nvSpPr>
          <p:cNvPr id="217" name="Google Shape;21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 posted online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OHs start next week (Zoom links on Canvas)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Wed 8.30am - 9am (Chip)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Thu 8pm - 8.30pm (Karan)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Sun 1pm - 1.30pm (Xi / Michael) - not this Sun!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class next Monday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Assignment 1 out this weekend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project instruction out this weekend</a:t>
            </a:r>
            <a:endParaRPr/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311700" y="1152475"/>
            <a:ext cx="85206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Seemingly different ways of doing things might be fundamentally similar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Choices don’t have to be mutually exclusive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Choices can evolve over time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311700" y="403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Proxima Nova"/>
                <a:ea typeface="Proxima Nova"/>
                <a:cs typeface="Proxima Nova"/>
                <a:sym typeface="Proxima Nova"/>
              </a:rPr>
              <a:t>⚠⚠ The dangers of categorical thinking ⚠⚠</a:t>
            </a:r>
            <a:endParaRPr b="1"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688" y="3060700"/>
            <a:ext cx="4964624" cy="160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prediction vs. </a:t>
            </a:r>
            <a:r>
              <a:rPr lang="en"/>
              <a:t>online</a:t>
            </a:r>
            <a:r>
              <a:rPr lang="en"/>
              <a:t> prediction</a:t>
            </a:r>
            <a:endParaRPr/>
          </a:p>
        </p:txBody>
      </p:sp>
      <p:sp>
        <p:nvSpPr>
          <p:cNvPr id="231" name="Google Shape;23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Two options for predictions offered by major cloud providers</a:t>
            </a:r>
            <a:br>
              <a:rPr lang="en"/>
            </a:br>
            <a:r>
              <a:rPr lang="en"/>
              <a:t>(valid when using your own data centers too)</a:t>
            </a:r>
            <a:endParaRPr/>
          </a:p>
        </p:txBody>
      </p:sp>
      <p:sp>
        <p:nvSpPr>
          <p:cNvPr id="232" name="Google Shape;23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25" y="2084926"/>
            <a:ext cx="2703248" cy="18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41547"/>
            <a:ext cx="9144000" cy="8198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/>
          <p:nvPr/>
        </p:nvSpPr>
        <p:spPr>
          <a:xfrm>
            <a:off x="2915300" y="3867450"/>
            <a:ext cx="3700500" cy="35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prediction vs. online prediction</a:t>
            </a:r>
            <a:endParaRPr/>
          </a:p>
        </p:txBody>
      </p:sp>
      <p:sp>
        <p:nvSpPr>
          <p:cNvPr id="241" name="Google Shape;24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Batch prediction: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 predictions periodically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Predictions are stored somewhere (e.g. SQL tables, CSV files)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Retrieve them as needed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 more complex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prediction: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 predictions as requests arrive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Predictions are returned as responses</a:t>
            </a:r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1851600" y="3381325"/>
            <a:ext cx="57591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⚠ </a:t>
            </a:r>
            <a:r>
              <a:rPr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Misnomer </a:t>
            </a:r>
            <a:r>
              <a:rPr b="1"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⚠</a:t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Both can do one or more samples (batch) at a time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If you do compute on the cloud,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then both are technically “online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” - over the Internet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9" name="Google Shape;249;p35"/>
          <p:cNvGraphicFramePr/>
          <p:nvPr/>
        </p:nvGraphicFramePr>
        <p:xfrm>
          <a:off x="168363" y="32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{C09B2DBE-4783-4854-A55E-4CCF191AA686}</a:tableStyleId>
              </a:tblPr>
              <a:tblGrid>
                <a:gridCol w="986275"/>
                <a:gridCol w="3916025"/>
                <a:gridCol w="4026125"/>
              </a:tblGrid>
              <a:tr h="49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Batch prediction</a:t>
                      </a:r>
                      <a:endParaRPr b="1"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Online prediction</a:t>
                      </a:r>
                      <a:endParaRPr b="1"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05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Frequency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Periodical (e.g. every 4 hours)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As soon as requests come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647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Useful for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Processing accumulated data when you don't need immediate results (e.g. recommendation systems)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When predictions are needed as soon as data sample is generated (e.g. fraud detection)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Optimized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High throughput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Low latency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1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Input space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Finite: need to know how many predictions to generate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 be infinite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1746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Examples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TripAdvisor hotel ranking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Netflix recommendations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Google Assistant</a:t>
                      </a:r>
                      <a:b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speech recognition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Twitter feed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736" y="3408125"/>
            <a:ext cx="1666064" cy="171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500" y="4005625"/>
            <a:ext cx="3427507" cy="113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Hybrid: batch &amp; online prediction</a:t>
            </a:r>
            <a:endParaRPr/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prediction is default, but common queries are precomputed and stored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Restaurant recommendations use batch predictions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Within each restaurant, item recommendations use online predictions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Title recommendations use batch predictions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Row orders use online predictions</a:t>
            </a:r>
            <a:endParaRPr/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829" y="2310521"/>
            <a:ext cx="699734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50" y="1594900"/>
            <a:ext cx="1779050" cy="20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1078350" y="1601150"/>
            <a:ext cx="67350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computing vs. cloud computing</a:t>
            </a:r>
            <a:endParaRPr/>
          </a:p>
        </p:txBody>
      </p:sp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72" name="Google Shape;272;p38"/>
          <p:cNvGraphicFramePr/>
          <p:nvPr/>
        </p:nvGraphicFramePr>
        <p:xfrm>
          <a:off x="240275" y="6307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{C09B2DBE-4783-4854-A55E-4CCF191AA686}</a:tableStyleId>
              </a:tblPr>
              <a:tblGrid>
                <a:gridCol w="1261125"/>
                <a:gridCol w="3503750"/>
                <a:gridCol w="3820000"/>
              </a:tblGrid>
              <a:tr h="41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Cloud computing</a:t>
                      </a:r>
                      <a:endParaRPr b="1"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Edge computing</a:t>
                      </a:r>
                      <a:endParaRPr b="1"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615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Computations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Done on cloud (servers)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Done on edge devices (browsers, phones, tablets, laptops, smart watches, activity watchers, cars, etc.) 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66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Requirements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Network connections</a:t>
                      </a: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:</a:t>
                      </a:r>
                      <a:b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availability and speed for data transfer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Hardware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:</a:t>
                      </a:r>
                      <a:b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memory, compute power, energy for doing computations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1312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Examples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Most queries to Alexa, Siri, Google Assistant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Google Translate for rare language pairs (e.g. English - Yiddish)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Wake words for Alexa, Siri, Google Assistant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Google Translate for popular language pairs (e.g. English - Spanish)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Predictive text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Unlocking with fingerprints, faces</a:t>
                      </a:r>
                      <a:endParaRPr sz="1200"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edge computing</a:t>
            </a:r>
            <a:endParaRPr/>
          </a:p>
        </p:txBody>
      </p:sp>
      <p:sp>
        <p:nvSpPr>
          <p:cNvPr id="278" name="Google Shape;278;p39"/>
          <p:cNvSpPr txBox="1"/>
          <p:nvPr>
            <p:ph idx="1" type="body"/>
          </p:nvPr>
        </p:nvSpPr>
        <p:spPr>
          <a:xfrm>
            <a:off x="311700" y="1152475"/>
            <a:ext cx="8520600" cy="3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work without (Internet) connections or with unreliable connections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Many companies have strict no-Internet policy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Caveat</a:t>
            </a:r>
            <a:r>
              <a:rPr lang="en" sz="1200"/>
              <a:t>: devices are capable of doing computations but apps need external information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e.g. ETA needs external real-time traffic information to work well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Don’t have to worry about network latency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Network latency might be a bigger problem than inference latency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Many use cases are impossible with network latency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e.g. predictive texting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Fewer concerns about privacy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Don’t have to send user data over networks (which can be intercepted)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Cloud database breaches can affect many people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Easier to comply with regulations (e.g. GDPR)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Caveat</a:t>
            </a:r>
            <a:r>
              <a:rPr lang="en" sz="1200"/>
              <a:t>: edge computing might make it easier to steal user data by just taking the device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Cheaper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The more computations we can push to the edge, the less we have to pay for servers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companies invest heavily in better chips</a:t>
            </a:r>
            <a:endParaRPr/>
          </a:p>
        </p:txBody>
      </p:sp>
      <p:sp>
        <p:nvSpPr>
          <p:cNvPr id="285" name="Google Shape;28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900" y="1269438"/>
            <a:ext cx="4660100" cy="260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7338" y="3824000"/>
            <a:ext cx="4989327" cy="11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0"/>
          <p:cNvSpPr txBox="1"/>
          <p:nvPr/>
        </p:nvSpPr>
        <p:spPr>
          <a:xfrm>
            <a:off x="791200" y="2885850"/>
            <a:ext cx="22596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More on edge devices later!</a:t>
            </a:r>
            <a:endParaRPr sz="24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100" y="1269450"/>
            <a:ext cx="3714850" cy="15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 txBox="1"/>
          <p:nvPr/>
        </p:nvSpPr>
        <p:spPr>
          <a:xfrm>
            <a:off x="1707150" y="1680213"/>
            <a:ext cx="2434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⚠ </a:t>
            </a:r>
            <a:r>
              <a:rPr lang="en" sz="15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unreliable narrator </a:t>
            </a:r>
            <a:r>
              <a:rPr b="1" lang="en" sz="15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⚠</a:t>
            </a:r>
            <a:endParaRPr sz="15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predictions are </a:t>
            </a:r>
            <a:r>
              <a:rPr lang="en" u="sng"/>
              <a:t>precomputed and stored</a:t>
            </a:r>
            <a:r>
              <a:rPr lang="en"/>
              <a:t> on device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Local data centers: e.g. each warehouse has its own server rack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redictions are generated on cloud and </a:t>
            </a:r>
            <a:r>
              <a:rPr lang="en" u="sng">
                <a:solidFill>
                  <a:schemeClr val="dk1"/>
                </a:solidFill>
              </a:rPr>
              <a:t>cached</a:t>
            </a:r>
            <a:r>
              <a:rPr lang="en">
                <a:solidFill>
                  <a:schemeClr val="dk1"/>
                </a:solidFill>
              </a:rPr>
              <a:t> on device</a:t>
            </a:r>
            <a:endParaRPr/>
          </a:p>
        </p:txBody>
      </p:sp>
      <p:sp>
        <p:nvSpPr>
          <p:cNvPr id="297" name="Google Shape;29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 etiquettes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questions into Zoom chat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Feel free to reply to each other — TAs will also reply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will stop occasionally for Q&amp;A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TAs will re-share some of the questions with 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each lecture, a random question will get a random reward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676" y="3322250"/>
            <a:ext cx="1762003" cy="124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538" y="3325076"/>
            <a:ext cx="1664262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5300" y="3325078"/>
            <a:ext cx="1216496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7825" y="3322250"/>
            <a:ext cx="1246624" cy="12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5825" y="1883550"/>
            <a:ext cx="1246625" cy="12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2650" y="3283662"/>
            <a:ext cx="1246625" cy="1323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311700" y="108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ML: online and on-device</a:t>
            </a:r>
            <a:endParaRPr/>
          </a:p>
        </p:txBody>
      </p:sp>
      <p:sp>
        <p:nvSpPr>
          <p:cNvPr id="303" name="Google Shape;30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675" y="833650"/>
            <a:ext cx="5198605" cy="430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262" y="4070638"/>
            <a:ext cx="1186478" cy="1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014" y="1925399"/>
            <a:ext cx="530960" cy="25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7831" y="4026924"/>
            <a:ext cx="452054" cy="2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>
            <p:ph type="title"/>
          </p:nvPr>
        </p:nvSpPr>
        <p:spPr>
          <a:xfrm>
            <a:off x="1078350" y="1601150"/>
            <a:ext cx="67350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Offline learning vs. online learning</a:t>
            </a:r>
            <a:endParaRPr/>
          </a:p>
        </p:txBody>
      </p:sp>
      <p:sp>
        <p:nvSpPr>
          <p:cNvPr id="313" name="Google Shape;31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43"/>
          <p:cNvSpPr/>
          <p:nvPr/>
        </p:nvSpPr>
        <p:spPr>
          <a:xfrm rot="5400000">
            <a:off x="5435525" y="1012375"/>
            <a:ext cx="126900" cy="2410500"/>
          </a:xfrm>
          <a:prstGeom prst="rightBrace">
            <a:avLst>
              <a:gd fmla="val 50000" name="adj1"/>
              <a:gd fmla="val 4679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3"/>
          <p:cNvSpPr txBox="1"/>
          <p:nvPr/>
        </p:nvSpPr>
        <p:spPr>
          <a:xfrm>
            <a:off x="4572000" y="2241900"/>
            <a:ext cx="208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Harder &amp; less common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21" name="Google Shape;321;p44"/>
          <p:cNvGraphicFramePr/>
          <p:nvPr/>
        </p:nvGraphicFramePr>
        <p:xfrm>
          <a:off x="191200" y="4201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{C09B2DBE-4783-4854-A55E-4CCF191AA686}</a:tableStyleId>
              </a:tblPr>
              <a:tblGrid>
                <a:gridCol w="1261125"/>
                <a:gridCol w="3503750"/>
                <a:gridCol w="3820000"/>
              </a:tblGrid>
              <a:tr h="41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Offline learning</a:t>
                      </a:r>
                      <a:endParaRPr b="1"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Online</a:t>
                      </a:r>
                      <a:r>
                        <a:rPr b="1"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learning</a:t>
                      </a:r>
                      <a:endParaRPr b="1"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76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Iteration cycle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Periodical (months)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Continual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(minutes)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844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Batch size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batch (thousands -&gt; millions of samples)</a:t>
                      </a:r>
                      <a:b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GPT-3 125M params: batch size 0.5M</a:t>
                      </a:r>
                      <a:b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GPT-3 175B params: batch size 3.2M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microbatch (hundreds of samples)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76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 usage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Each sample seen multiple times (epochs)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Each sample seen at most once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76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Evaluation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Mostly offline evaluation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Offline evaluation as sanity check</a:t>
                      </a:r>
                      <a:b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Mostly relying on online evaluation (A/B testing)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39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Examples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Most applications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TikTok recommendation system, Twitter hashtag trending</a:t>
                      </a:r>
                      <a:endParaRPr sz="1200"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2" name="Google Shape;322;p44"/>
          <p:cNvSpPr txBox="1"/>
          <p:nvPr/>
        </p:nvSpPr>
        <p:spPr>
          <a:xfrm>
            <a:off x="5582475" y="1161450"/>
            <a:ext cx="115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continuous</a:t>
            </a:r>
            <a:endParaRPr sz="1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3" name="Google Shape;323;p44"/>
          <p:cNvSpPr/>
          <p:nvPr/>
        </p:nvSpPr>
        <p:spPr>
          <a:xfrm>
            <a:off x="5398600" y="1233450"/>
            <a:ext cx="234900" cy="2100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 vs. offline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can be done together to create more stable systems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If the infrastructure is set up right</a:t>
            </a:r>
            <a:r>
              <a:rPr lang="en"/>
              <a:t>, </a:t>
            </a:r>
            <a:r>
              <a:rPr lang="en"/>
              <a:t>there’s no fundamental difference between online learning and offline learning</a:t>
            </a:r>
            <a:r>
              <a:rPr lang="en"/>
              <a:t>, just a hyperparam to tune.</a:t>
            </a:r>
            <a:endParaRPr/>
          </a:p>
        </p:txBody>
      </p:sp>
      <p:sp>
        <p:nvSpPr>
          <p:cNvPr id="330" name="Google Shape;33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5"/>
          <p:cNvSpPr txBox="1"/>
          <p:nvPr/>
        </p:nvSpPr>
        <p:spPr>
          <a:xfrm>
            <a:off x="3474800" y="2925100"/>
            <a:ext cx="4289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More on online learning later!</a:t>
            </a:r>
            <a:endParaRPr sz="24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r>
              <a:rPr lang="en"/>
              <a:t> </a:t>
            </a:r>
            <a:r>
              <a:rPr lang="en"/>
              <a:t>Iterative process</a:t>
            </a:r>
            <a:endParaRPr/>
          </a:p>
        </p:txBody>
      </p:sp>
      <p:sp>
        <p:nvSpPr>
          <p:cNvPr id="337" name="Google Shape;33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/>
          <p:nvPr>
            <p:ph type="title"/>
          </p:nvPr>
        </p:nvSpPr>
        <p:spPr>
          <a:xfrm>
            <a:off x="311700" y="10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in production: expectation</a:t>
            </a:r>
            <a:endParaRPr/>
          </a:p>
        </p:txBody>
      </p:sp>
      <p:sp>
        <p:nvSpPr>
          <p:cNvPr id="343" name="Google Shape;343;p47"/>
          <p:cNvSpPr txBox="1"/>
          <p:nvPr>
            <p:ph idx="1" type="body"/>
          </p:nvPr>
        </p:nvSpPr>
        <p:spPr>
          <a:xfrm>
            <a:off x="311700" y="675175"/>
            <a:ext cx="8520600" cy="3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Collect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Train model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Deploy model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t/>
            </a:r>
            <a:endParaRPr sz="1300"/>
          </a:p>
        </p:txBody>
      </p:sp>
      <p:sp>
        <p:nvSpPr>
          <p:cNvPr id="344" name="Google Shape;34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375" y="1484800"/>
            <a:ext cx="4032900" cy="18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type="title"/>
          </p:nvPr>
        </p:nvSpPr>
        <p:spPr>
          <a:xfrm>
            <a:off x="311700" y="75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in production: reality</a:t>
            </a:r>
            <a:endParaRPr/>
          </a:p>
        </p:txBody>
      </p:sp>
      <p:sp>
        <p:nvSpPr>
          <p:cNvPr id="351" name="Google Shape;351;p48"/>
          <p:cNvSpPr txBox="1"/>
          <p:nvPr>
            <p:ph idx="1" type="body"/>
          </p:nvPr>
        </p:nvSpPr>
        <p:spPr>
          <a:xfrm>
            <a:off x="311700" y="647850"/>
            <a:ext cx="8520600" cy="44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Choose a metric to optimize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Collect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Train model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Realize many labels are wrong -&gt; relabel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Train model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Model performs poorly on one class -&gt; collect more data for that class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Train model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M</a:t>
            </a:r>
            <a:r>
              <a:rPr lang="en" sz="1300"/>
              <a:t>odel performs</a:t>
            </a:r>
            <a:r>
              <a:rPr lang="en" sz="1300"/>
              <a:t> poorly on most recent data </a:t>
            </a:r>
            <a:r>
              <a:rPr lang="en" sz="1300"/>
              <a:t>-&gt; collect more recent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Train model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Deploy model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Dream about $$$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Wake up at 2am to complaints that model biases against one group -&gt; revert to older version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Get more data, train more, do more testing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Deploy model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Pray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Model performs well but revenue decreasing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Cry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</a:t>
            </a:r>
            <a:r>
              <a:rPr lang="en" sz="1300"/>
              <a:t>hoose a different metric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Start over</a:t>
            </a:r>
            <a:endParaRPr sz="1300"/>
          </a:p>
        </p:txBody>
      </p:sp>
      <p:sp>
        <p:nvSpPr>
          <p:cNvPr id="352" name="Google Shape;35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8"/>
          <p:cNvSpPr txBox="1"/>
          <p:nvPr/>
        </p:nvSpPr>
        <p:spPr>
          <a:xfrm>
            <a:off x="5469600" y="950425"/>
            <a:ext cx="2609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Step 15 and 17 are essential</a:t>
            </a:r>
            <a:endParaRPr sz="17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/>
          <p:nvPr>
            <p:ph type="title"/>
          </p:nvPr>
        </p:nvSpPr>
        <p:spPr>
          <a:xfrm>
            <a:off x="311700" y="10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in production: expectation</a:t>
            </a:r>
            <a:endParaRPr/>
          </a:p>
        </p:txBody>
      </p:sp>
      <p:sp>
        <p:nvSpPr>
          <p:cNvPr id="359" name="Google Shape;359;p49"/>
          <p:cNvSpPr txBox="1"/>
          <p:nvPr>
            <p:ph idx="1" type="body"/>
          </p:nvPr>
        </p:nvSpPr>
        <p:spPr>
          <a:xfrm>
            <a:off x="311700" y="675175"/>
            <a:ext cx="5253900" cy="3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Collect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Train model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Deploy model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t/>
            </a:r>
            <a:endParaRPr sz="1300"/>
          </a:p>
        </p:txBody>
      </p:sp>
      <p:sp>
        <p:nvSpPr>
          <p:cNvPr id="360" name="Google Shape;36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375" y="1484800"/>
            <a:ext cx="4032900" cy="18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9"/>
          <p:cNvSpPr/>
          <p:nvPr/>
        </p:nvSpPr>
        <p:spPr>
          <a:xfrm>
            <a:off x="6007325" y="1229563"/>
            <a:ext cx="1266300" cy="32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Collect data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3" name="Google Shape;363;p49"/>
          <p:cNvSpPr/>
          <p:nvPr/>
        </p:nvSpPr>
        <p:spPr>
          <a:xfrm>
            <a:off x="6699600" y="1940913"/>
            <a:ext cx="1266300" cy="32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Train model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4" name="Google Shape;364;p49"/>
          <p:cNvSpPr/>
          <p:nvPr/>
        </p:nvSpPr>
        <p:spPr>
          <a:xfrm>
            <a:off x="7273625" y="2628263"/>
            <a:ext cx="1266300" cy="32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Deploy model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5" name="Google Shape;365;p49"/>
          <p:cNvSpPr/>
          <p:nvPr/>
        </p:nvSpPr>
        <p:spPr>
          <a:xfrm>
            <a:off x="7293150" y="1384025"/>
            <a:ext cx="372985" cy="556897"/>
          </a:xfrm>
          <a:custGeom>
            <a:rect b="b" l="l" r="r" t="t"/>
            <a:pathLst>
              <a:path extrusionOk="0" h="7067" w="13743">
                <a:moveTo>
                  <a:pt x="0" y="0"/>
                </a:moveTo>
                <a:cubicBezTo>
                  <a:pt x="5151" y="0"/>
                  <a:pt x="11437" y="2461"/>
                  <a:pt x="13743" y="706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66" name="Google Shape;366;p49"/>
          <p:cNvSpPr/>
          <p:nvPr/>
        </p:nvSpPr>
        <p:spPr>
          <a:xfrm>
            <a:off x="7965900" y="2071375"/>
            <a:ext cx="372985" cy="556897"/>
          </a:xfrm>
          <a:custGeom>
            <a:rect b="b" l="l" r="r" t="t"/>
            <a:pathLst>
              <a:path extrusionOk="0" h="7067" w="13743">
                <a:moveTo>
                  <a:pt x="0" y="0"/>
                </a:moveTo>
                <a:cubicBezTo>
                  <a:pt x="5151" y="0"/>
                  <a:pt x="11437" y="2461"/>
                  <a:pt x="13743" y="706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67" name="Google Shape;367;p49"/>
          <p:cNvSpPr txBox="1"/>
          <p:nvPr/>
        </p:nvSpPr>
        <p:spPr>
          <a:xfrm>
            <a:off x="6007325" y="3315625"/>
            <a:ext cx="2768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Waterfall model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>
            <p:ph type="title"/>
          </p:nvPr>
        </p:nvSpPr>
        <p:spPr>
          <a:xfrm>
            <a:off x="311700" y="75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in production: reality</a:t>
            </a:r>
            <a:endParaRPr/>
          </a:p>
        </p:txBody>
      </p:sp>
      <p:sp>
        <p:nvSpPr>
          <p:cNvPr id="373" name="Google Shape;373;p50"/>
          <p:cNvSpPr txBox="1"/>
          <p:nvPr>
            <p:ph idx="1" type="body"/>
          </p:nvPr>
        </p:nvSpPr>
        <p:spPr>
          <a:xfrm>
            <a:off x="311700" y="647850"/>
            <a:ext cx="8520600" cy="4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Choose a metric to optimize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Collect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Train model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Realize many labels are wrong -&gt; relabel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Train model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Model performs poorly on one class -&gt; collect more data for that class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Train model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Model performs poorly on most recent data -&gt; collect more recent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Train model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Deploy model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Dream about $$$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Wake up at 2am to complaints that model biases against one group -&gt; revert to older version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Get more data, train more, do more testing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Deploy model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Pray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Model performs well but revenue decreasing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Cry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Choose a different metric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Start over</a:t>
            </a:r>
            <a:endParaRPr sz="1300"/>
          </a:p>
        </p:txBody>
      </p:sp>
      <p:sp>
        <p:nvSpPr>
          <p:cNvPr id="374" name="Google Shape;37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50"/>
          <p:cNvSpPr txBox="1"/>
          <p:nvPr/>
        </p:nvSpPr>
        <p:spPr>
          <a:xfrm>
            <a:off x="5352100" y="4082413"/>
            <a:ext cx="32490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Iterative development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6" name="Google Shape;3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925" y="543750"/>
            <a:ext cx="3711373" cy="342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scoping</a:t>
            </a:r>
            <a:endParaRPr/>
          </a:p>
        </p:txBody>
      </p:sp>
      <p:sp>
        <p:nvSpPr>
          <p:cNvPr id="382" name="Google Shape;38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Goals &amp; objectives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Constraints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</a:t>
            </a:r>
            <a:endParaRPr/>
          </a:p>
        </p:txBody>
      </p:sp>
      <p:sp>
        <p:nvSpPr>
          <p:cNvPr id="383" name="Google Shape;38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4" name="Google Shape;3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925" y="543750"/>
            <a:ext cx="3711373" cy="342107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1"/>
          <p:cNvSpPr/>
          <p:nvPr/>
        </p:nvSpPr>
        <p:spPr>
          <a:xfrm rot="5400000">
            <a:off x="6616702" y="118800"/>
            <a:ext cx="612300" cy="3747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1078350" y="1028700"/>
            <a:ext cx="5598600" cy="29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Goals of ML systems design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Different types of ML systems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Iterative process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Project scoping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Breakout exercise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When to use ML</a:t>
            </a:r>
            <a:r>
              <a:rPr b="0" lang="en" sz="1800"/>
              <a:t> and when not to use ML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Four phases of ML adoption</a:t>
            </a:r>
            <a:endParaRPr b="0" sz="1800"/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management</a:t>
            </a:r>
            <a:endParaRPr/>
          </a:p>
        </p:txBody>
      </p:sp>
      <p:sp>
        <p:nvSpPr>
          <p:cNvPr id="391" name="Google Shape;39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format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consumer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controller</a:t>
            </a:r>
            <a:endParaRPr/>
          </a:p>
        </p:txBody>
      </p:sp>
      <p:sp>
        <p:nvSpPr>
          <p:cNvPr id="392" name="Google Shape;39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3" name="Google Shape;3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925" y="543750"/>
            <a:ext cx="3711373" cy="342107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2"/>
          <p:cNvSpPr/>
          <p:nvPr/>
        </p:nvSpPr>
        <p:spPr>
          <a:xfrm rot="9190276">
            <a:off x="8440713" y="1215736"/>
            <a:ext cx="612197" cy="374723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</a:t>
            </a:r>
            <a:endParaRPr/>
          </a:p>
        </p:txBody>
      </p:sp>
      <p:sp>
        <p:nvSpPr>
          <p:cNvPr id="400" name="Google Shape;400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creation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engineering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Offline model evaluation</a:t>
            </a:r>
            <a:endParaRPr/>
          </a:p>
        </p:txBody>
      </p:sp>
      <p:sp>
        <p:nvSpPr>
          <p:cNvPr id="401" name="Google Shape;40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925" y="543750"/>
            <a:ext cx="3711373" cy="34210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3"/>
          <p:cNvSpPr/>
          <p:nvPr/>
        </p:nvSpPr>
        <p:spPr>
          <a:xfrm rot="-8743547">
            <a:off x="8356609" y="3051330"/>
            <a:ext cx="612088" cy="374777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409" name="Google Shape;409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Deploying and serving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Release strategies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model evaluation</a:t>
            </a:r>
            <a:endParaRPr/>
          </a:p>
        </p:txBody>
      </p:sp>
      <p:sp>
        <p:nvSpPr>
          <p:cNvPr id="410" name="Google Shape;41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925" y="543750"/>
            <a:ext cx="3711373" cy="342107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4"/>
          <p:cNvSpPr/>
          <p:nvPr/>
        </p:nvSpPr>
        <p:spPr>
          <a:xfrm rot="-5403370">
            <a:off x="6760632" y="4083482"/>
            <a:ext cx="612000" cy="3747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&amp; maintenance</a:t>
            </a:r>
            <a:endParaRPr/>
          </a:p>
        </p:txBody>
      </p:sp>
      <p:sp>
        <p:nvSpPr>
          <p:cNvPr id="418" name="Google Shape;418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performance &amp; data monitoring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retraining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updates</a:t>
            </a:r>
            <a:endParaRPr/>
          </a:p>
        </p:txBody>
      </p:sp>
      <p:sp>
        <p:nvSpPr>
          <p:cNvPr id="419" name="Google Shape;41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0" name="Google Shape;4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925" y="543750"/>
            <a:ext cx="3711373" cy="342107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5"/>
          <p:cNvSpPr/>
          <p:nvPr/>
        </p:nvSpPr>
        <p:spPr>
          <a:xfrm rot="-2045248">
            <a:off x="4924088" y="3114039"/>
            <a:ext cx="611821" cy="374679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analysis</a:t>
            </a:r>
            <a:endParaRPr/>
          </a:p>
        </p:txBody>
      </p:sp>
      <p:sp>
        <p:nvSpPr>
          <p:cNvPr id="427" name="Google Shape;427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experience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Tying model performance</a:t>
            </a:r>
            <a:br>
              <a:rPr lang="en"/>
            </a:br>
            <a:r>
              <a:rPr lang="en"/>
              <a:t>to business performance</a:t>
            </a:r>
            <a:endParaRPr/>
          </a:p>
        </p:txBody>
      </p:sp>
      <p:sp>
        <p:nvSpPr>
          <p:cNvPr id="428" name="Google Shape;42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9" name="Google Shape;4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925" y="543750"/>
            <a:ext cx="3711373" cy="3421076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6"/>
          <p:cNvSpPr/>
          <p:nvPr/>
        </p:nvSpPr>
        <p:spPr>
          <a:xfrm rot="1534391">
            <a:off x="4809109" y="1190364"/>
            <a:ext cx="612282" cy="374778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7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Project scoping</a:t>
            </a:r>
            <a:endParaRPr/>
          </a:p>
        </p:txBody>
      </p:sp>
      <p:sp>
        <p:nvSpPr>
          <p:cNvPr id="436" name="Google Shape;43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442" name="Google Shape;44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" name="Google Shape;443;p58"/>
          <p:cNvSpPr txBox="1"/>
          <p:nvPr>
            <p:ph idx="1" type="body"/>
          </p:nvPr>
        </p:nvSpPr>
        <p:spPr>
          <a:xfrm>
            <a:off x="311700" y="1344775"/>
            <a:ext cx="8520600" cy="32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“The social responsibility of a business is to increase its profits.”</a:t>
            </a:r>
            <a:endParaRPr sz="2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Milton Friedman (The New York Times, 1970)</a:t>
            </a:r>
            <a:endParaRPr sz="1200"/>
          </a:p>
        </p:txBody>
      </p:sp>
      <p:cxnSp>
        <p:nvCxnSpPr>
          <p:cNvPr id="444" name="Google Shape;444;p58"/>
          <p:cNvCxnSpPr/>
          <p:nvPr/>
        </p:nvCxnSpPr>
        <p:spPr>
          <a:xfrm>
            <a:off x="4570950" y="1943975"/>
            <a:ext cx="2100" cy="347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450" name="Google Shape;450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ultimate goal of an ML project or any project within a business is, therefore, to increase profits directly or indirectly.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Directly: increasing sales (ads, conversion rates), cutting costs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Indirectly: increasing customer satisfaction, increasing time spent on a website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59"/>
          <p:cNvSpPr txBox="1"/>
          <p:nvPr/>
        </p:nvSpPr>
        <p:spPr>
          <a:xfrm>
            <a:off x="2398250" y="3082025"/>
            <a:ext cx="55212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Non-profits are exceptions</a:t>
            </a:r>
            <a:r>
              <a:rPr lang="en" sz="17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: l</a:t>
            </a: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ots of exciting applications of AI for social good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environment (</a:t>
            </a: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climate change, deforestation, flood risk, etc.)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public health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education (intelligent tutoring system, personalized learning)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to business performance can be confusing</a:t>
            </a:r>
            <a:endParaRPr/>
          </a:p>
        </p:txBody>
      </p:sp>
      <p:sp>
        <p:nvSpPr>
          <p:cNvPr id="458" name="Google Shape;458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 ML model that gives customers more personalized solutions can either: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make them happier which makes them spend more money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solve their problems faster which makes them spend less money</a:t>
            </a:r>
            <a:endParaRPr/>
          </a:p>
        </p:txBody>
      </p:sp>
      <p:sp>
        <p:nvSpPr>
          <p:cNvPr id="459" name="Google Shape;45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465" name="Google Shape;465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ossible goals when building a ranking system for newsfeed?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minimize the spread of misinformation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maximize revenue from sponsored content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maximize engagement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466" name="Google Shape;46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61"/>
          <p:cNvSpPr txBox="1"/>
          <p:nvPr/>
        </p:nvSpPr>
        <p:spPr>
          <a:xfrm>
            <a:off x="2420100" y="2807175"/>
            <a:ext cx="430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Zoom poll: which goal would you choose?</a:t>
            </a:r>
            <a:endParaRPr b="1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8" name="Google Shape;4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025" y="3253575"/>
            <a:ext cx="4117949" cy="16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. Goals of ML systems design</a:t>
            </a:r>
            <a:endParaRPr/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note: ethics of maximizing engagement</a:t>
            </a:r>
            <a:endParaRPr/>
          </a:p>
        </p:txBody>
      </p:sp>
      <p:sp>
        <p:nvSpPr>
          <p:cNvPr id="474" name="Google Shape;47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5" name="Google Shape;4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275" y="1060700"/>
            <a:ext cx="5216876" cy="18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75" y="3692425"/>
            <a:ext cx="7994727" cy="7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25" y="2975295"/>
            <a:ext cx="8064823" cy="6342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62"/>
          <p:cNvCxnSpPr/>
          <p:nvPr/>
        </p:nvCxnSpPr>
        <p:spPr>
          <a:xfrm flipH="1" rot="10800000">
            <a:off x="311708" y="4752042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9" name="Google Shape;479;p62"/>
          <p:cNvSpPr txBox="1"/>
          <p:nvPr/>
        </p:nvSpPr>
        <p:spPr>
          <a:xfrm>
            <a:off x="311700" y="4824900"/>
            <a:ext cx="61407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Facebook Employee Raises Powered by ‘Really Dangerous’ Algorithm That Favors Angry Posts</a:t>
            </a: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(SFist, 2019)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The Making of a YouTube Radical</a:t>
            </a: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(NYT, 2019)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485" name="Google Shape;48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86" name="Google Shape;486;p63"/>
          <p:cNvGraphicFramePr/>
          <p:nvPr/>
        </p:nvGraphicFramePr>
        <p:xfrm>
          <a:off x="434850" y="134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{C09B2DBE-4783-4854-A55E-4CCF191AA686}</a:tableStyleId>
              </a:tblPr>
              <a:tblGrid>
                <a:gridCol w="2607375"/>
                <a:gridCol w="5182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Goals</a:t>
                      </a:r>
                      <a:endParaRPr b="1"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Objectives</a:t>
                      </a:r>
                      <a:endParaRPr b="1"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General purpose of a project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Specific steps on how to realize that purpose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ranking system for newsfeed</a:t>
            </a:r>
            <a:endParaRPr/>
          </a:p>
        </p:txBody>
      </p:sp>
      <p:sp>
        <p:nvSpPr>
          <p:cNvPr id="492" name="Google Shape;49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93" name="Google Shape;493;p64"/>
          <p:cNvGraphicFramePr/>
          <p:nvPr/>
        </p:nvGraphicFramePr>
        <p:xfrm>
          <a:off x="434850" y="134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{C09B2DBE-4783-4854-A55E-4CCF191AA686}</a:tableStyleId>
              </a:tblPr>
              <a:tblGrid>
                <a:gridCol w="2607375"/>
                <a:gridCol w="5182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Goals</a:t>
                      </a:r>
                      <a:endParaRPr b="1"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Objectives</a:t>
                      </a:r>
                      <a:endParaRPr b="1"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General purpose of a project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Specific steps on how to realize that purpose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aximize users’ engagement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roxima Nova"/>
                        <a:buAutoNum type="arabicPeriod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Filter out spam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roxima Nova"/>
                        <a:buAutoNum type="arabicPeriod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Filter out NSFW content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roxima Nova"/>
                        <a:buAutoNum type="arabicPeriod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Rank posts by engagement: how likely users will click on it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ranking system for </a:t>
            </a:r>
            <a:r>
              <a:rPr lang="en" u="sng"/>
              <a:t>wholesome</a:t>
            </a:r>
            <a:r>
              <a:rPr lang="en"/>
              <a:t> newsfeed</a:t>
            </a:r>
            <a:endParaRPr/>
          </a:p>
        </p:txBody>
      </p:sp>
      <p:sp>
        <p:nvSpPr>
          <p:cNvPr id="499" name="Google Shape;49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00" name="Google Shape;500;p65"/>
          <p:cNvGraphicFramePr/>
          <p:nvPr/>
        </p:nvGraphicFramePr>
        <p:xfrm>
          <a:off x="434850" y="134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{C09B2DBE-4783-4854-A55E-4CCF191AA686}</a:tableStyleId>
              </a:tblPr>
              <a:tblGrid>
                <a:gridCol w="2532850"/>
                <a:gridCol w="5256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Goals</a:t>
                      </a:r>
                      <a:endParaRPr b="1"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Objectives</a:t>
                      </a:r>
                      <a:endParaRPr b="1"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General purpose of a project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Specific steps on how to realize that purpose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Maximize users’ engagement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while </a:t>
                      </a: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minimizing the spread of extreme views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and </a:t>
                      </a: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misinformation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roxima Nova"/>
                        <a:buAutoNum type="arabicPeriod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Filter out spam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roxima Nova"/>
                        <a:buAutoNum type="arabicPeriod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Filter out NSFW content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FF"/>
                        </a:buClr>
                        <a:buSzPts val="1400"/>
                        <a:buFont typeface="Proxima Nova"/>
                        <a:buAutoNum type="arabicPeriod"/>
                      </a:pPr>
                      <a:r>
                        <a:rPr lang="en">
                          <a:solidFill>
                            <a:srgbClr val="FF00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Filter out misinformation</a:t>
                      </a:r>
                      <a:endParaRPr>
                        <a:solidFill>
                          <a:srgbClr val="FF00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FF"/>
                        </a:buClr>
                        <a:buSzPts val="1400"/>
                        <a:buFont typeface="Proxima Nova"/>
                        <a:buAutoNum type="arabicPeriod"/>
                      </a:pPr>
                      <a:r>
                        <a:rPr lang="en">
                          <a:solidFill>
                            <a:srgbClr val="FF00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Rank posts by quality</a:t>
                      </a:r>
                      <a:endParaRPr>
                        <a:solidFill>
                          <a:srgbClr val="FF00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roxima Nova"/>
                        <a:buAutoNum type="arabicPeriod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Rank posts by engagement: how likely users will click on it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ranking system for wholesome newsfeed</a:t>
            </a:r>
            <a:endParaRPr/>
          </a:p>
        </p:txBody>
      </p:sp>
      <p:sp>
        <p:nvSpPr>
          <p:cNvPr id="506" name="Google Shape;50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07" name="Google Shape;507;p66"/>
          <p:cNvGraphicFramePr/>
          <p:nvPr/>
        </p:nvGraphicFramePr>
        <p:xfrm>
          <a:off x="434850" y="134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{C09B2DBE-4783-4854-A55E-4CCF191AA686}</a:tableStyleId>
              </a:tblPr>
              <a:tblGrid>
                <a:gridCol w="3138500"/>
                <a:gridCol w="4651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Goals</a:t>
                      </a:r>
                      <a:endParaRPr b="1"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Objectives</a:t>
                      </a:r>
                      <a:endParaRPr b="1"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General purpose of a project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Specific steps on how to realize that purpose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Maximize users’ engagement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while </a:t>
                      </a: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minimizing the spread of extreme views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and </a:t>
                      </a: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misinformation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roxima Nova"/>
                        <a:buAutoNum type="arabicPeriod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Filter out spam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roxima Nova"/>
                        <a:buAutoNum type="arabicPeriod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Filter out NSFW content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roxima Nova"/>
                        <a:buAutoNum type="arabicPeriod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Filter out misinformation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roxima Nova"/>
                        <a:buAutoNum type="arabicPeriod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Rank posts by quality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roxima Nova"/>
                        <a:buAutoNum type="arabicPeriod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Rank posts by how likely users will click on it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08" name="Google Shape;508;p66"/>
          <p:cNvSpPr/>
          <p:nvPr/>
        </p:nvSpPr>
        <p:spPr>
          <a:xfrm>
            <a:off x="3720200" y="2895700"/>
            <a:ext cx="4397400" cy="4980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6"/>
          <p:cNvSpPr txBox="1"/>
          <p:nvPr/>
        </p:nvSpPr>
        <p:spPr>
          <a:xfrm>
            <a:off x="4024475" y="3484625"/>
            <a:ext cx="33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combine these two objectives?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objective optimization (MOO)</a:t>
            </a:r>
            <a:endParaRPr/>
          </a:p>
        </p:txBody>
      </p:sp>
      <p:sp>
        <p:nvSpPr>
          <p:cNvPr id="515" name="Google Shape;51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67"/>
          <p:cNvSpPr txBox="1"/>
          <p:nvPr>
            <p:ph idx="1" type="body"/>
          </p:nvPr>
        </p:nvSpPr>
        <p:spPr>
          <a:xfrm>
            <a:off x="311700" y="1054325"/>
            <a:ext cx="8520600" cy="21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Rank posts by quality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Predict posts’ quality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Minimize </a:t>
            </a:r>
            <a:r>
              <a:rPr b="1" lang="en">
                <a:solidFill>
                  <a:schemeClr val="dk1"/>
                </a:solidFill>
              </a:rPr>
              <a:t>quality_loss: </a:t>
            </a:r>
            <a:r>
              <a:rPr lang="en">
                <a:solidFill>
                  <a:schemeClr val="dk1"/>
                </a:solidFill>
              </a:rPr>
              <a:t>difference between predicted quality and true quality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Rank posts by how likely users will click on it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Predict posts’ engagement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Minimize </a:t>
            </a:r>
            <a:r>
              <a:rPr b="1" lang="en">
                <a:solidFill>
                  <a:schemeClr val="dk1"/>
                </a:solidFill>
              </a:rPr>
              <a:t>engagement_loss</a:t>
            </a:r>
            <a:r>
              <a:rPr lang="en">
                <a:solidFill>
                  <a:schemeClr val="dk1"/>
                </a:solidFill>
              </a:rPr>
              <a:t>: difference between predicted clicks and true clicks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</a:t>
            </a:r>
            <a:r>
              <a:rPr lang="en"/>
              <a:t>: one model with combined loss</a:t>
            </a:r>
            <a:endParaRPr/>
          </a:p>
        </p:txBody>
      </p:sp>
      <p:sp>
        <p:nvSpPr>
          <p:cNvPr id="522" name="Google Shape;522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3" name="Google Shape;523;p68"/>
          <p:cNvSpPr txBox="1"/>
          <p:nvPr>
            <p:ph idx="1" type="body"/>
          </p:nvPr>
        </p:nvSpPr>
        <p:spPr>
          <a:xfrm>
            <a:off x="311700" y="1054325"/>
            <a:ext cx="8520600" cy="26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Rank posts by quality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Predict posts’ quality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Minimize </a:t>
            </a:r>
            <a:r>
              <a:rPr b="1" lang="en">
                <a:solidFill>
                  <a:schemeClr val="dk1"/>
                </a:solidFill>
              </a:rPr>
              <a:t>quality_loss: </a:t>
            </a:r>
            <a:r>
              <a:rPr lang="en">
                <a:solidFill>
                  <a:schemeClr val="dk1"/>
                </a:solidFill>
              </a:rPr>
              <a:t>difference between predicted quality and true quality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Rank posts by how likely users will click on it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Predict posts’ engagement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Minimize </a:t>
            </a:r>
            <a:r>
              <a:rPr b="1" lang="en">
                <a:solidFill>
                  <a:schemeClr val="dk1"/>
                </a:solidFill>
              </a:rPr>
              <a:t>engagement_loss</a:t>
            </a:r>
            <a:r>
              <a:rPr lang="en">
                <a:solidFill>
                  <a:schemeClr val="dk1"/>
                </a:solidFill>
              </a:rPr>
              <a:t>: difference between predicted clicks and true clicks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= </a:t>
            </a:r>
            <a:r>
              <a:rPr lang="en"/>
              <a:t>𝛼 </a:t>
            </a:r>
            <a:r>
              <a:rPr lang="en"/>
              <a:t>quality_loss + 𝛽 engagement_loss</a:t>
            </a:r>
            <a:endParaRPr/>
          </a:p>
        </p:txBody>
      </p:sp>
      <p:sp>
        <p:nvSpPr>
          <p:cNvPr id="524" name="Google Shape;524;p68"/>
          <p:cNvSpPr/>
          <p:nvPr/>
        </p:nvSpPr>
        <p:spPr>
          <a:xfrm rot="5400000">
            <a:off x="4508550" y="1341275"/>
            <a:ext cx="126900" cy="4324500"/>
          </a:xfrm>
          <a:prstGeom prst="rightBrace">
            <a:avLst>
              <a:gd fmla="val 50000" name="adj1"/>
              <a:gd fmla="val 4679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8"/>
          <p:cNvSpPr txBox="1"/>
          <p:nvPr/>
        </p:nvSpPr>
        <p:spPr>
          <a:xfrm>
            <a:off x="2628450" y="3616025"/>
            <a:ext cx="38871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Train one model to minimize this combined loss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Tune </a:t>
            </a: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𝛼 and 𝛽 to meet your need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Side note 1: check out Pareto optimization if you want to learn about how to choose 𝛼 and 𝛽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MOO: one model with combined loss</a:t>
            </a:r>
            <a:endParaRPr/>
          </a:p>
        </p:txBody>
      </p:sp>
      <p:sp>
        <p:nvSpPr>
          <p:cNvPr id="531" name="Google Shape;53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69"/>
          <p:cNvSpPr txBox="1"/>
          <p:nvPr>
            <p:ph idx="1" type="body"/>
          </p:nvPr>
        </p:nvSpPr>
        <p:spPr>
          <a:xfrm>
            <a:off x="311700" y="1054325"/>
            <a:ext cx="8520600" cy="26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Rank posts by quality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Predict posts’ quality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Minimize </a:t>
            </a:r>
            <a:r>
              <a:rPr b="1" lang="en">
                <a:solidFill>
                  <a:schemeClr val="dk1"/>
                </a:solidFill>
              </a:rPr>
              <a:t>quality_loss: </a:t>
            </a:r>
            <a:r>
              <a:rPr lang="en">
                <a:solidFill>
                  <a:schemeClr val="dk1"/>
                </a:solidFill>
              </a:rPr>
              <a:t>difference between predicted quality and true quality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Rank posts by how likely users will click on it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Predict posts’ engagement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Minimize </a:t>
            </a:r>
            <a:r>
              <a:rPr b="1" lang="en">
                <a:solidFill>
                  <a:schemeClr val="dk1"/>
                </a:solidFill>
              </a:rPr>
              <a:t>engagement_loss</a:t>
            </a:r>
            <a:r>
              <a:rPr lang="en">
                <a:solidFill>
                  <a:schemeClr val="dk1"/>
                </a:solidFill>
              </a:rPr>
              <a:t>: difference between predicted clicks and true clicks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= 𝛼 quality_loss + 𝛽 engagement_loss</a:t>
            </a:r>
            <a:endParaRPr/>
          </a:p>
        </p:txBody>
      </p:sp>
      <p:sp>
        <p:nvSpPr>
          <p:cNvPr id="533" name="Google Shape;533;p69"/>
          <p:cNvSpPr/>
          <p:nvPr/>
        </p:nvSpPr>
        <p:spPr>
          <a:xfrm rot="5400000">
            <a:off x="4508550" y="1341275"/>
            <a:ext cx="126900" cy="4324500"/>
          </a:xfrm>
          <a:prstGeom prst="rightBrace">
            <a:avLst>
              <a:gd fmla="val 50000" name="adj1"/>
              <a:gd fmla="val 4679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9"/>
          <p:cNvSpPr txBox="1"/>
          <p:nvPr/>
        </p:nvSpPr>
        <p:spPr>
          <a:xfrm>
            <a:off x="2365625" y="3616025"/>
            <a:ext cx="447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Train one model to minimize this combined loss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de note 2: this is quite common, e.g. style transfer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5" name="Google Shape;53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201" y="4350500"/>
            <a:ext cx="4433137" cy="518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Google Shape;536;p69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7" name="Google Shape;537;p69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 Neural Algorithm of Artistic Style</a:t>
            </a: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(Gatys et al, 2017)</a:t>
            </a: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MOO: one model with combined loss</a:t>
            </a:r>
            <a:endParaRPr/>
          </a:p>
        </p:txBody>
      </p:sp>
      <p:sp>
        <p:nvSpPr>
          <p:cNvPr id="543" name="Google Shape;54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70"/>
          <p:cNvSpPr txBox="1"/>
          <p:nvPr>
            <p:ph idx="1" type="body"/>
          </p:nvPr>
        </p:nvSpPr>
        <p:spPr>
          <a:xfrm>
            <a:off x="311700" y="1054325"/>
            <a:ext cx="8520600" cy="26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Rank posts by quality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Predict posts’ quality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Minimize </a:t>
            </a:r>
            <a:r>
              <a:rPr b="1" lang="en">
                <a:solidFill>
                  <a:schemeClr val="dk1"/>
                </a:solidFill>
              </a:rPr>
              <a:t>quality_loss: </a:t>
            </a:r>
            <a:r>
              <a:rPr lang="en">
                <a:solidFill>
                  <a:schemeClr val="dk1"/>
                </a:solidFill>
              </a:rPr>
              <a:t>difference between predicted quality and true quality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Rank posts by how likely users will click on it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Predict posts’ engagement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Minimize </a:t>
            </a:r>
            <a:r>
              <a:rPr b="1" lang="en">
                <a:solidFill>
                  <a:schemeClr val="dk1"/>
                </a:solidFill>
              </a:rPr>
              <a:t>engagement_loss</a:t>
            </a:r>
            <a:r>
              <a:rPr lang="en">
                <a:solidFill>
                  <a:schemeClr val="dk1"/>
                </a:solidFill>
              </a:rPr>
              <a:t>: difference between predicted clicks and true clicks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= 𝛼 quality_loss + 𝛽 engagement_loss</a:t>
            </a:r>
            <a:endParaRPr/>
          </a:p>
        </p:txBody>
      </p:sp>
      <p:sp>
        <p:nvSpPr>
          <p:cNvPr id="545" name="Google Shape;545;p70"/>
          <p:cNvSpPr/>
          <p:nvPr/>
        </p:nvSpPr>
        <p:spPr>
          <a:xfrm rot="5400000">
            <a:off x="4508550" y="1341275"/>
            <a:ext cx="126900" cy="4324500"/>
          </a:xfrm>
          <a:prstGeom prst="rightBrace">
            <a:avLst>
              <a:gd fmla="val 50000" name="adj1"/>
              <a:gd fmla="val 4679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70"/>
          <p:cNvSpPr txBox="1"/>
          <p:nvPr/>
        </p:nvSpPr>
        <p:spPr>
          <a:xfrm>
            <a:off x="2628450" y="3616025"/>
            <a:ext cx="38871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Train one model to minimize this combined loss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⚠ </a:t>
            </a:r>
            <a:r>
              <a:rPr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very time you want to tweak </a:t>
            </a:r>
            <a:r>
              <a:rPr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𝛼 and 𝛽, you have to retrain your model! </a:t>
            </a:r>
            <a:r>
              <a:rPr b="1"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⚠</a:t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MOO: combine different models</a:t>
            </a:r>
            <a:endParaRPr/>
          </a:p>
        </p:txBody>
      </p:sp>
      <p:sp>
        <p:nvSpPr>
          <p:cNvPr id="552" name="Google Shape;55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3" name="Google Shape;553;p71"/>
          <p:cNvSpPr txBox="1"/>
          <p:nvPr>
            <p:ph idx="1" type="body"/>
          </p:nvPr>
        </p:nvSpPr>
        <p:spPr>
          <a:xfrm>
            <a:off x="311700" y="1054325"/>
            <a:ext cx="8520600" cy="3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Rank posts by quality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Predict posts’ quality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Minimize </a:t>
            </a:r>
            <a:r>
              <a:rPr b="1" lang="en">
                <a:solidFill>
                  <a:schemeClr val="dk1"/>
                </a:solidFill>
              </a:rPr>
              <a:t>quality_loss: </a:t>
            </a:r>
            <a:r>
              <a:rPr lang="en">
                <a:solidFill>
                  <a:schemeClr val="dk1"/>
                </a:solidFill>
              </a:rPr>
              <a:t>difference between predicted quality and true quality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Rank posts by how likely users will click on it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Predict posts’ engagement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Minimize </a:t>
            </a:r>
            <a:r>
              <a:rPr b="1" lang="en">
                <a:solidFill>
                  <a:schemeClr val="dk1"/>
                </a:solidFill>
              </a:rPr>
              <a:t>engagement_loss</a:t>
            </a:r>
            <a:r>
              <a:rPr lang="en">
                <a:solidFill>
                  <a:schemeClr val="dk1"/>
                </a:solidFill>
              </a:rPr>
              <a:t>: difference between predicted clicks and true clicks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</a:t>
            </a:r>
            <a:r>
              <a:rPr b="1" baseline="-25000" lang="en" sz="1400"/>
              <a:t>q</a:t>
            </a:r>
            <a:r>
              <a:rPr lang="en" sz="1400"/>
              <a:t>: optimizes </a:t>
            </a:r>
            <a:r>
              <a:rPr b="1" lang="en" sz="1400"/>
              <a:t>quality_loss</a:t>
            </a:r>
            <a:endParaRPr b="1"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</a:t>
            </a:r>
            <a:r>
              <a:rPr b="1" baseline="-25000" lang="en" sz="1400"/>
              <a:t>e</a:t>
            </a:r>
            <a:r>
              <a:rPr lang="en" sz="1400"/>
              <a:t>: optimizes </a:t>
            </a:r>
            <a:r>
              <a:rPr b="1" lang="en" sz="1400"/>
              <a:t>engagement_loss</a:t>
            </a:r>
            <a:endParaRPr b="1"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Rank posts by </a:t>
            </a:r>
            <a:r>
              <a:rPr b="1" lang="en" sz="1400">
                <a:solidFill>
                  <a:schemeClr val="dk1"/>
                </a:solidFill>
              </a:rPr>
              <a:t>𝛼 M</a:t>
            </a:r>
            <a:r>
              <a:rPr b="1" baseline="-25000" lang="en" sz="1400">
                <a:solidFill>
                  <a:schemeClr val="dk1"/>
                </a:solidFill>
              </a:rPr>
              <a:t>q</a:t>
            </a:r>
            <a:r>
              <a:rPr b="1" lang="en" sz="1400">
                <a:solidFill>
                  <a:schemeClr val="dk1"/>
                </a:solidFill>
              </a:rPr>
              <a:t>(post) + 𝛽 M</a:t>
            </a:r>
            <a:r>
              <a:rPr b="1" baseline="-25000" lang="en" sz="1400">
                <a:solidFill>
                  <a:schemeClr val="dk1"/>
                </a:solidFill>
              </a:rPr>
              <a:t>e</a:t>
            </a:r>
            <a:r>
              <a:rPr b="1" lang="en" sz="1400">
                <a:solidFill>
                  <a:schemeClr val="dk1"/>
                </a:solidFill>
              </a:rPr>
              <a:t>(post)</a:t>
            </a:r>
            <a:endParaRPr b="1" sz="1400"/>
          </a:p>
        </p:txBody>
      </p:sp>
      <p:sp>
        <p:nvSpPr>
          <p:cNvPr id="554" name="Google Shape;554;p71"/>
          <p:cNvSpPr txBox="1"/>
          <p:nvPr/>
        </p:nvSpPr>
        <p:spPr>
          <a:xfrm>
            <a:off x="2385250" y="4067550"/>
            <a:ext cx="44562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Now you can tweak 𝛼 and 𝛽 without retraining models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machine learning systems design?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process of defining the </a:t>
            </a:r>
            <a:r>
              <a:rPr b="1" lang="en"/>
              <a:t>interface, algorithms, data</a:t>
            </a:r>
            <a:r>
              <a:rPr lang="en"/>
              <a:t>, </a:t>
            </a:r>
            <a:r>
              <a:rPr b="1" lang="en"/>
              <a:t>infrastructure</a:t>
            </a:r>
            <a:r>
              <a:rPr lang="en"/>
              <a:t>, and </a:t>
            </a:r>
            <a:r>
              <a:rPr b="1" lang="en"/>
              <a:t>hardware</a:t>
            </a:r>
            <a:r>
              <a:rPr lang="en"/>
              <a:t> for a machine learning system to satisfy </a:t>
            </a:r>
            <a:r>
              <a:rPr b="1" lang="en"/>
              <a:t>specified requirements</a:t>
            </a:r>
            <a:r>
              <a:rPr lang="en"/>
              <a:t>.</a:t>
            </a:r>
            <a:endParaRPr/>
          </a:p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Decouple different objectives</a:t>
            </a:r>
            <a:endParaRPr/>
          </a:p>
        </p:txBody>
      </p:sp>
      <p:sp>
        <p:nvSpPr>
          <p:cNvPr id="560" name="Google Shape;56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1" name="Google Shape;561;p72"/>
          <p:cNvSpPr txBox="1"/>
          <p:nvPr>
            <p:ph idx="1" type="body"/>
          </p:nvPr>
        </p:nvSpPr>
        <p:spPr>
          <a:xfrm>
            <a:off x="311700" y="1152475"/>
            <a:ext cx="8218200" cy="3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Easier for training: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Optimizing for one objective is easier than optimizing for multiple objectives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Easier to tweak your system: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E.g. 𝛼 % model optimized for quality + 𝛽 % model optimized for engagement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Easier for maintenance: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Different objectives might need different maintenance schedules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rgbClr val="FF0000"/>
                </a:solidFill>
              </a:rPr>
              <a:t>Spamming techniques</a:t>
            </a:r>
            <a:r>
              <a:rPr lang="en">
                <a:solidFill>
                  <a:schemeClr val="dk1"/>
                </a:solidFill>
              </a:rPr>
              <a:t> evolve much faster than the way </a:t>
            </a:r>
            <a:r>
              <a:rPr lang="en">
                <a:solidFill>
                  <a:srgbClr val="0000FF"/>
                </a:solidFill>
              </a:rPr>
              <a:t>post quality</a:t>
            </a:r>
            <a:r>
              <a:rPr lang="en">
                <a:solidFill>
                  <a:schemeClr val="dk1"/>
                </a:solidFill>
              </a:rPr>
              <a:t> is perceived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rgbClr val="FF0000"/>
                </a:solidFill>
              </a:rPr>
              <a:t>Spam filtering systems</a:t>
            </a:r>
            <a:r>
              <a:rPr lang="en">
                <a:solidFill>
                  <a:schemeClr val="dk1"/>
                </a:solidFill>
              </a:rPr>
              <a:t> need updates more frequently than </a:t>
            </a:r>
            <a:r>
              <a:rPr lang="en">
                <a:solidFill>
                  <a:srgbClr val="0000FF"/>
                </a:solidFill>
              </a:rPr>
              <a:t>quality ranking systems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Constraints: time &amp; budget</a:t>
            </a:r>
            <a:endParaRPr/>
          </a:p>
        </p:txBody>
      </p:sp>
      <p:sp>
        <p:nvSpPr>
          <p:cNvPr id="567" name="Google Shape;567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Rule of thumb: 20% time to get initial working system, 80% on iterative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Budget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Data, resources, </a:t>
            </a:r>
            <a:r>
              <a:rPr lang="en">
                <a:solidFill>
                  <a:schemeClr val="dk1"/>
                </a:solidFill>
              </a:rPr>
              <a:t>talent</a:t>
            </a:r>
            <a:endParaRPr/>
          </a:p>
        </p:txBody>
      </p:sp>
      <p:sp>
        <p:nvSpPr>
          <p:cNvPr id="568" name="Google Shape;568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p73"/>
          <p:cNvSpPr txBox="1"/>
          <p:nvPr/>
        </p:nvSpPr>
        <p:spPr>
          <a:xfrm>
            <a:off x="3720200" y="3239225"/>
            <a:ext cx="5379000" cy="17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Possible time/budget tradeoffs:</a:t>
            </a:r>
            <a:endParaRPr sz="16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Use more/more powerful machines to get things done faster</a:t>
            </a:r>
            <a:endParaRPr sz="16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Hire more people to label more data/</a:t>
            </a:r>
            <a:r>
              <a:rPr lang="en" sz="16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run more experiments</a:t>
            </a:r>
            <a:endParaRPr sz="16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Buy existing solutions</a:t>
            </a:r>
            <a:endParaRPr sz="16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Constraints: performance</a:t>
            </a:r>
            <a:endParaRPr/>
          </a:p>
        </p:txBody>
      </p:sp>
      <p:sp>
        <p:nvSpPr>
          <p:cNvPr id="575" name="Google Shape;575;p74"/>
          <p:cNvSpPr txBox="1"/>
          <p:nvPr>
            <p:ph idx="1" type="body"/>
          </p:nvPr>
        </p:nvSpPr>
        <p:spPr>
          <a:xfrm>
            <a:off x="311700" y="1152475"/>
            <a:ext cx="8520600" cy="3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Baselines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Existing solutions, simple solutions, human experts, competitors solutions, etc.</a:t>
            </a:r>
            <a:endParaRPr/>
          </a:p>
        </p:txBody>
      </p:sp>
      <p:sp>
        <p:nvSpPr>
          <p:cNvPr id="576" name="Google Shape;576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Constraints: performance</a:t>
            </a:r>
            <a:endParaRPr/>
          </a:p>
        </p:txBody>
      </p:sp>
      <p:sp>
        <p:nvSpPr>
          <p:cNvPr id="582" name="Google Shape;582;p75"/>
          <p:cNvSpPr txBox="1"/>
          <p:nvPr>
            <p:ph idx="1" type="body"/>
          </p:nvPr>
        </p:nvSpPr>
        <p:spPr>
          <a:xfrm>
            <a:off x="311700" y="1152475"/>
            <a:ext cx="8520600" cy="3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Baselines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Usefulness threshold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Self-driving needs human-level performance. Predictive texting doesn’t.</a:t>
            </a:r>
            <a:endParaRPr/>
          </a:p>
        </p:txBody>
      </p:sp>
      <p:sp>
        <p:nvSpPr>
          <p:cNvPr id="583" name="Google Shape;583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Constraints: performance</a:t>
            </a:r>
            <a:endParaRPr/>
          </a:p>
        </p:txBody>
      </p:sp>
      <p:sp>
        <p:nvSpPr>
          <p:cNvPr id="589" name="Google Shape;589;p76"/>
          <p:cNvSpPr txBox="1"/>
          <p:nvPr>
            <p:ph idx="1" type="body"/>
          </p:nvPr>
        </p:nvSpPr>
        <p:spPr>
          <a:xfrm>
            <a:off x="311700" y="1152475"/>
            <a:ext cx="8520600" cy="3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Baselines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Usefulness threshold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</a:t>
            </a:r>
            <a:r>
              <a:rPr lang="en"/>
              <a:t>alse negatives vs. false positives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Covid screening: no false negative (patients with covid shouldn’t be classified as no covid)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Fingerprint unlocking: no false positive (unauthorized people shouldn’t be given access)</a:t>
            </a:r>
            <a:endParaRPr/>
          </a:p>
        </p:txBody>
      </p:sp>
      <p:sp>
        <p:nvSpPr>
          <p:cNvPr id="590" name="Google Shape;590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Constraints: performance</a:t>
            </a:r>
            <a:endParaRPr/>
          </a:p>
        </p:txBody>
      </p:sp>
      <p:sp>
        <p:nvSpPr>
          <p:cNvPr id="596" name="Google Shape;596;p77"/>
          <p:cNvSpPr txBox="1"/>
          <p:nvPr>
            <p:ph idx="1" type="body"/>
          </p:nvPr>
        </p:nvSpPr>
        <p:spPr>
          <a:xfrm>
            <a:off x="311700" y="1152475"/>
            <a:ext cx="8520600" cy="3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Baselines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Usefulness threshold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False negatives vs. false positives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Interpretability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it need to be interpretable? If yes, to whom?</a:t>
            </a:r>
            <a:endParaRPr/>
          </a:p>
        </p:txBody>
      </p:sp>
      <p:sp>
        <p:nvSpPr>
          <p:cNvPr id="597" name="Google Shape;597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Constraints: performance</a:t>
            </a:r>
            <a:endParaRPr/>
          </a:p>
        </p:txBody>
      </p:sp>
      <p:sp>
        <p:nvSpPr>
          <p:cNvPr id="603" name="Google Shape;603;p78"/>
          <p:cNvSpPr txBox="1"/>
          <p:nvPr>
            <p:ph idx="1" type="body"/>
          </p:nvPr>
        </p:nvSpPr>
        <p:spPr>
          <a:xfrm>
            <a:off x="311700" y="1152475"/>
            <a:ext cx="8520600" cy="3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Baselines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Usefulness threshold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False negatives vs. false positives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Interpretability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Confidence measurement (how confident it is about a prediction)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it need confidence measurement?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there a confidence threshold? What to do with predictions below that threshold—discard it, loop in humans, or ask for more information from users?</a:t>
            </a:r>
            <a:endParaRPr/>
          </a:p>
        </p:txBody>
      </p:sp>
      <p:sp>
        <p:nvSpPr>
          <p:cNvPr id="604" name="Google Shape;604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Constraints: performance</a:t>
            </a:r>
            <a:endParaRPr/>
          </a:p>
        </p:txBody>
      </p:sp>
      <p:sp>
        <p:nvSpPr>
          <p:cNvPr id="610" name="Google Shape;610;p79"/>
          <p:cNvSpPr txBox="1"/>
          <p:nvPr>
            <p:ph idx="1" type="body"/>
          </p:nvPr>
        </p:nvSpPr>
        <p:spPr>
          <a:xfrm>
            <a:off x="311700" y="1152475"/>
            <a:ext cx="8520600" cy="3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Baselines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Existing solutions, simple solutions, human experts, competitors solutions,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Usefulness threshold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Self-driving needs human-level performance. Predictive texting doesn’t.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False negatives vs. false positives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Covid screening: no false negative (patients with covid shouldn’t be classified as no covid)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Fingerprint unlocking: no false positive (unauthorized people shouldn’t be given access)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Interpretability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it need to be interpretable? If yes, to whom?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Confidence measurement (how confident it is about a prediction)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it need confidence measurement?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there a confidence threshold? What to do with predictions below that threshold—discard it, loop in humans, or ask for more information from users?</a:t>
            </a:r>
            <a:endParaRPr/>
          </a:p>
        </p:txBody>
      </p:sp>
      <p:sp>
        <p:nvSpPr>
          <p:cNvPr id="611" name="Google Shape;611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Constraints: privacy</a:t>
            </a:r>
            <a:endParaRPr/>
          </a:p>
        </p:txBody>
      </p:sp>
      <p:sp>
        <p:nvSpPr>
          <p:cNvPr id="617" name="Google Shape;617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Privacy requirements for annotation, storage, third-party solutions, cloud services, regulations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data be shipped outside organizations for annotation?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the system be connected to the Internet?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long can you keep users data?</a:t>
            </a:r>
            <a:endParaRPr/>
          </a:p>
        </p:txBody>
      </p:sp>
      <p:sp>
        <p:nvSpPr>
          <p:cNvPr id="618" name="Google Shape;618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Constraints: technical constraints</a:t>
            </a:r>
            <a:endParaRPr/>
          </a:p>
        </p:txBody>
      </p:sp>
      <p:sp>
        <p:nvSpPr>
          <p:cNvPr id="624" name="Google Shape;624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Competitors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Legacy systems</a:t>
            </a:r>
            <a:endParaRPr/>
          </a:p>
        </p:txBody>
      </p:sp>
      <p:sp>
        <p:nvSpPr>
          <p:cNvPr id="625" name="Google Shape;625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6" name="Google Shape;62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325" y="169263"/>
            <a:ext cx="2950976" cy="19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325" y="1760966"/>
            <a:ext cx="2950975" cy="118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1325" y="2946713"/>
            <a:ext cx="2950976" cy="2027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machine learning systems design?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The process of defining the </a:t>
            </a:r>
            <a:r>
              <a:rPr b="1" lang="en">
                <a:solidFill>
                  <a:srgbClr val="000000"/>
                </a:solidFill>
              </a:rPr>
              <a:t>interface, algorithms, data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b="1" lang="en">
                <a:solidFill>
                  <a:srgbClr val="000000"/>
                </a:solidFill>
              </a:rPr>
              <a:t>infrastructure</a:t>
            </a:r>
            <a:r>
              <a:rPr lang="en">
                <a:solidFill>
                  <a:srgbClr val="000000"/>
                </a:solidFill>
              </a:rPr>
              <a:t>, and </a:t>
            </a:r>
            <a:r>
              <a:rPr b="1" lang="en">
                <a:solidFill>
                  <a:srgbClr val="000000"/>
                </a:solidFill>
              </a:rPr>
              <a:t>hardware</a:t>
            </a:r>
            <a:r>
              <a:rPr lang="en">
                <a:solidFill>
                  <a:srgbClr val="000000"/>
                </a:solidFill>
              </a:rPr>
              <a:t> for a machine learning system to satisfy </a:t>
            </a:r>
            <a:r>
              <a:rPr b="1" lang="en">
                <a:solidFill>
                  <a:srgbClr val="000000"/>
                </a:solidFill>
              </a:rPr>
              <a:t>specified requirements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9"/>
          <p:cNvSpPr/>
          <p:nvPr/>
        </p:nvSpPr>
        <p:spPr>
          <a:xfrm rot="-5400000">
            <a:off x="6579025" y="413250"/>
            <a:ext cx="202800" cy="3320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4977600" y="2174850"/>
            <a:ext cx="38547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reliable, scalable, maintainable, adaptable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634" name="Google Shape;634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evaluate models during training?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evaluate models in serving, when there’s no hand-labeled ground truths?</a:t>
            </a:r>
            <a:endParaRPr/>
          </a:p>
        </p:txBody>
      </p:sp>
      <p:sp>
        <p:nvSpPr>
          <p:cNvPr id="635" name="Google Shape;635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3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</a:t>
            </a:r>
            <a:r>
              <a:rPr lang="en"/>
              <a:t> Breakout exercise</a:t>
            </a:r>
            <a:endParaRPr/>
          </a:p>
        </p:txBody>
      </p:sp>
      <p:sp>
        <p:nvSpPr>
          <p:cNvPr id="641" name="Google Shape;641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mins - group of 4</a:t>
            </a:r>
            <a:endParaRPr/>
          </a:p>
        </p:txBody>
      </p:sp>
      <p:sp>
        <p:nvSpPr>
          <p:cNvPr id="647" name="Google Shape;647;p84"/>
          <p:cNvSpPr txBox="1"/>
          <p:nvPr>
            <p:ph idx="1" type="body"/>
          </p:nvPr>
        </p:nvSpPr>
        <p:spPr>
          <a:xfrm>
            <a:off x="311700" y="1152475"/>
            <a:ext cx="8520600" cy="3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Each question on Quora often gets many different answers. How would you build a system to rank the answers?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Some aspects to consider: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Goals and objectives?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Constraints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What should labels be?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What features to include?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How to evaluate models, during training &amp; in production?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How to collect data?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9" name="Google Shape;649;p84"/>
          <p:cNvSpPr txBox="1"/>
          <p:nvPr/>
        </p:nvSpPr>
        <p:spPr>
          <a:xfrm>
            <a:off x="3936125" y="2735125"/>
            <a:ext cx="50358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OK to google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Don’t forget to introduce yourself to your teammates!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5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When to use ML</a:t>
            </a:r>
            <a:endParaRPr/>
          </a:p>
        </p:txBody>
      </p:sp>
      <p:sp>
        <p:nvSpPr>
          <p:cNvPr id="655" name="Google Shape;655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Machine learning is an approach to </a:t>
            </a:r>
            <a:r>
              <a:rPr lang="en" u="sng"/>
              <a:t>learn</a:t>
            </a:r>
            <a:r>
              <a:rPr lang="en"/>
              <a:t> </a:t>
            </a:r>
            <a:r>
              <a:rPr lang="en" u="sng"/>
              <a:t>complex patterns</a:t>
            </a:r>
            <a:r>
              <a:rPr lang="en"/>
              <a:t> from </a:t>
            </a:r>
            <a:r>
              <a:rPr lang="en" u="sng"/>
              <a:t>existing data</a:t>
            </a:r>
            <a:r>
              <a:rPr lang="en"/>
              <a:t> and use these patterns to make </a:t>
            </a:r>
            <a:r>
              <a:rPr lang="en" u="sng"/>
              <a:t>predictions</a:t>
            </a:r>
            <a:r>
              <a:rPr lang="en"/>
              <a:t> on </a:t>
            </a:r>
            <a:r>
              <a:rPr lang="en" u="sng"/>
              <a:t>unseen data</a:t>
            </a:r>
            <a:r>
              <a:rPr lang="en"/>
              <a:t>.</a:t>
            </a:r>
            <a:endParaRPr/>
          </a:p>
        </p:txBody>
      </p:sp>
      <p:sp>
        <p:nvSpPr>
          <p:cNvPr id="662" name="Google Shape;662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7"/>
          <p:cNvSpPr txBox="1"/>
          <p:nvPr/>
        </p:nvSpPr>
        <p:spPr>
          <a:xfrm>
            <a:off x="689850" y="568150"/>
            <a:ext cx="7764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" sz="2800" u="sng">
                <a:latin typeface="Proxima Nova"/>
                <a:ea typeface="Proxima Nova"/>
                <a:cs typeface="Proxima Nova"/>
                <a:sym typeface="Proxima Nova"/>
              </a:rPr>
              <a:t>Patterns</a:t>
            </a:r>
            <a:r>
              <a:rPr b="1" lang="en" sz="2800">
                <a:latin typeface="Proxima Nova"/>
                <a:ea typeface="Proxima Nova"/>
                <a:cs typeface="Proxima Nova"/>
                <a:sym typeface="Proxima Nova"/>
              </a:rPr>
              <a:t>: there must be patterns to learn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9" name="Google Shape;66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13" y="1271700"/>
            <a:ext cx="8032874" cy="34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8"/>
          <p:cNvSpPr txBox="1"/>
          <p:nvPr/>
        </p:nvSpPr>
        <p:spPr>
          <a:xfrm>
            <a:off x="689850" y="548550"/>
            <a:ext cx="7764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" sz="2800" u="sng">
                <a:latin typeface="Proxima Nova"/>
                <a:ea typeface="Proxima Nova"/>
                <a:cs typeface="Proxima Nova"/>
                <a:sym typeface="Proxima Nova"/>
              </a:rPr>
              <a:t>Complex</a:t>
            </a:r>
            <a:r>
              <a:rPr b="1" lang="en" sz="2800">
                <a:latin typeface="Proxima Nova"/>
                <a:ea typeface="Proxima Nova"/>
                <a:cs typeface="Proxima Nova"/>
                <a:sym typeface="Proxima Nova"/>
              </a:rPr>
              <a:t>: the patterns are complex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6" name="Google Shape;67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875" y="1502000"/>
            <a:ext cx="1991196" cy="298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300" y="1501988"/>
            <a:ext cx="4234200" cy="2984769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8"/>
          <p:cNvSpPr txBox="1"/>
          <p:nvPr/>
        </p:nvSpPr>
        <p:spPr>
          <a:xfrm>
            <a:off x="2548350" y="4486750"/>
            <a:ext cx="91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Simple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9" name="Google Shape;679;p88"/>
          <p:cNvSpPr txBox="1"/>
          <p:nvPr/>
        </p:nvSpPr>
        <p:spPr>
          <a:xfrm>
            <a:off x="6584325" y="4486750"/>
            <a:ext cx="113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Complex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9"/>
          <p:cNvSpPr txBox="1"/>
          <p:nvPr/>
        </p:nvSpPr>
        <p:spPr>
          <a:xfrm>
            <a:off x="689850" y="528900"/>
            <a:ext cx="7764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" sz="2800" u="sng">
                <a:latin typeface="Proxima Nova"/>
                <a:ea typeface="Proxima Nova"/>
                <a:cs typeface="Proxima Nova"/>
                <a:sym typeface="Proxima Nova"/>
              </a:rPr>
              <a:t>Existing data</a:t>
            </a:r>
            <a:r>
              <a:rPr b="1" lang="en" sz="2800">
                <a:latin typeface="Proxima Nova"/>
                <a:ea typeface="Proxima Nova"/>
                <a:cs typeface="Proxima Nova"/>
                <a:sym typeface="Proxima Nova"/>
              </a:rPr>
              <a:t>: it’s possible to collect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6" name="Google Shape;68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400" y="1271700"/>
            <a:ext cx="5143189" cy="344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0"/>
          <p:cNvSpPr txBox="1"/>
          <p:nvPr/>
        </p:nvSpPr>
        <p:spPr>
          <a:xfrm>
            <a:off x="689838" y="528900"/>
            <a:ext cx="7764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" sz="3200" u="sng">
                <a:latin typeface="Proxima Nova"/>
                <a:ea typeface="Proxima Nova"/>
                <a:cs typeface="Proxima Nova"/>
                <a:sym typeface="Proxima Nova"/>
              </a:rPr>
              <a:t>Unseen data</a:t>
            </a: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: the patterns generalize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2" name="Google Shape;69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812" y="1221525"/>
            <a:ext cx="3694367" cy="354570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1"/>
          <p:cNvSpPr txBox="1"/>
          <p:nvPr/>
        </p:nvSpPr>
        <p:spPr>
          <a:xfrm>
            <a:off x="689850" y="528900"/>
            <a:ext cx="7764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" sz="2800" u="sng">
                <a:latin typeface="Proxima Nova"/>
                <a:ea typeface="Proxima Nova"/>
                <a:cs typeface="Proxima Nova"/>
                <a:sym typeface="Proxima Nova"/>
              </a:rPr>
              <a:t>Predictions</a:t>
            </a:r>
            <a:r>
              <a:rPr b="1" lang="en" sz="2800">
                <a:latin typeface="Proxima Nova"/>
                <a:ea typeface="Proxima Nova"/>
                <a:cs typeface="Proxima Nova"/>
                <a:sym typeface="Proxima Nova"/>
              </a:rPr>
              <a:t>: it’s a predictive problem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245" y="1271700"/>
            <a:ext cx="5345514" cy="344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machine learning systems design?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The process of defining the </a:t>
            </a:r>
            <a:r>
              <a:rPr b="1" lang="en">
                <a:solidFill>
                  <a:srgbClr val="000000"/>
                </a:solidFill>
              </a:rPr>
              <a:t>interface, algorithms, data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b="1" lang="en">
                <a:solidFill>
                  <a:srgbClr val="000000"/>
                </a:solidFill>
              </a:rPr>
              <a:t>infrastructure</a:t>
            </a:r>
            <a:r>
              <a:rPr lang="en">
                <a:solidFill>
                  <a:srgbClr val="000000"/>
                </a:solidFill>
              </a:rPr>
              <a:t>, and </a:t>
            </a:r>
            <a:r>
              <a:rPr b="1" lang="en">
                <a:solidFill>
                  <a:srgbClr val="000000"/>
                </a:solidFill>
              </a:rPr>
              <a:t>hardware</a:t>
            </a:r>
            <a:r>
              <a:rPr lang="en">
                <a:solidFill>
                  <a:srgbClr val="000000"/>
                </a:solidFill>
              </a:rPr>
              <a:t> for a machine learning system to satisfy </a:t>
            </a:r>
            <a:r>
              <a:rPr b="1" lang="en">
                <a:solidFill>
                  <a:srgbClr val="000000"/>
                </a:solidFill>
              </a:rPr>
              <a:t>specified requirements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0"/>
          <p:cNvSpPr/>
          <p:nvPr/>
        </p:nvSpPr>
        <p:spPr>
          <a:xfrm rot="-5400000">
            <a:off x="6579025" y="413250"/>
            <a:ext cx="202800" cy="3320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977600" y="2174850"/>
            <a:ext cx="38547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reliable, scalable, maintainable, adaptable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5644100" y="2614800"/>
            <a:ext cx="12993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general software systems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7273550" y="2585175"/>
            <a:ext cx="1382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systems that learn from data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20"/>
          <p:cNvSpPr/>
          <p:nvPr/>
        </p:nvSpPr>
        <p:spPr>
          <a:xfrm rot="5400000">
            <a:off x="7856525" y="2179800"/>
            <a:ext cx="126900" cy="743100"/>
          </a:xfrm>
          <a:prstGeom prst="rightBrace">
            <a:avLst>
              <a:gd fmla="val 50000" name="adj1"/>
              <a:gd fmla="val 4679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 rot="5400000">
            <a:off x="6210975" y="1346100"/>
            <a:ext cx="126900" cy="2410500"/>
          </a:xfrm>
          <a:prstGeom prst="rightBrace">
            <a:avLst>
              <a:gd fmla="val 50000" name="adj1"/>
              <a:gd fmla="val 4679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2"/>
          <p:cNvSpPr txBox="1"/>
          <p:nvPr/>
        </p:nvSpPr>
        <p:spPr>
          <a:xfrm>
            <a:off x="888300" y="528900"/>
            <a:ext cx="7764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rgbClr val="03035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6" name="Google Shape;706;p92"/>
          <p:cNvSpPr txBox="1"/>
          <p:nvPr/>
        </p:nvSpPr>
        <p:spPr>
          <a:xfrm>
            <a:off x="842100" y="3879025"/>
            <a:ext cx="74598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 question can be turned into a predictive problem by asking: 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What would the answer/solution look like?</a:t>
            </a:r>
            <a:endParaRPr b="0" i="0" sz="20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7" name="Google Shape;707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8" name="Google Shape;70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625" y="346075"/>
            <a:ext cx="4902751" cy="333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not to use ML</a:t>
            </a:r>
            <a:endParaRPr/>
          </a:p>
        </p:txBody>
      </p:sp>
      <p:sp>
        <p:nvSpPr>
          <p:cNvPr id="714" name="Google Shape;714;p93"/>
          <p:cNvSpPr txBox="1"/>
          <p:nvPr>
            <p:ph idx="1" type="body"/>
          </p:nvPr>
        </p:nvSpPr>
        <p:spPr>
          <a:xfrm>
            <a:off x="311700" y="1152475"/>
            <a:ext cx="8520600" cy="3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It’s unethical.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Simpler solutions do the trick.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It’s impossible to get the right data.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One single prediction error can cause devastating consequences.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Every single decision the system makes must be explainable.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It’s not cost-effective.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5" name="Google Shape;715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not to use ML</a:t>
            </a:r>
            <a:endParaRPr/>
          </a:p>
        </p:txBody>
      </p:sp>
      <p:sp>
        <p:nvSpPr>
          <p:cNvPr id="721" name="Google Shape;721;p94"/>
          <p:cNvSpPr txBox="1"/>
          <p:nvPr>
            <p:ph idx="1" type="body"/>
          </p:nvPr>
        </p:nvSpPr>
        <p:spPr>
          <a:xfrm>
            <a:off x="311700" y="1152475"/>
            <a:ext cx="8520600" cy="3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It’s unethical.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Simpler solutions do the trick.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It’s impossible to get the right data.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One single prediction error can cause devastating consequences.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Every single decision the system makes must be explainable.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It’s not cost-effective.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2" name="Google Shape;722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3" name="Google Shape;723;p94"/>
          <p:cNvSpPr/>
          <p:nvPr/>
        </p:nvSpPr>
        <p:spPr>
          <a:xfrm rot="5400000">
            <a:off x="2184425" y="2482700"/>
            <a:ext cx="126900" cy="1354500"/>
          </a:xfrm>
          <a:prstGeom prst="rightBrace">
            <a:avLst>
              <a:gd fmla="val 50000" name="adj1"/>
              <a:gd fmla="val 4679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94"/>
          <p:cNvSpPr txBox="1"/>
          <p:nvPr/>
        </p:nvSpPr>
        <p:spPr>
          <a:xfrm>
            <a:off x="834350" y="3223400"/>
            <a:ext cx="313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Caution</a:t>
            </a: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: i</a:t>
            </a: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t might not be cost-effective now but might be in the future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ML isn’t the solution, it can be part of it</a:t>
            </a:r>
            <a:endParaRPr/>
          </a:p>
        </p:txBody>
      </p:sp>
      <p:sp>
        <p:nvSpPr>
          <p:cNvPr id="730" name="Google Shape;730;p95"/>
          <p:cNvSpPr txBox="1"/>
          <p:nvPr>
            <p:ph idx="1" type="body"/>
          </p:nvPr>
        </p:nvSpPr>
        <p:spPr>
          <a:xfrm>
            <a:off x="311700" y="1152475"/>
            <a:ext cx="8520600" cy="3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Break your problem into smaller problems. ML might be able to solve some of them.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If a chatbot can’t answer all customers’ queries, build an ML model to predict whether a query matches one of the frequently asked questions.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Human-in-the-loop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1" name="Google Shape;731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6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</a:t>
            </a:r>
            <a:r>
              <a:rPr lang="en"/>
              <a:t>Four phases of ML adoption</a:t>
            </a:r>
            <a:endParaRPr/>
          </a:p>
        </p:txBody>
      </p:sp>
      <p:sp>
        <p:nvSpPr>
          <p:cNvPr id="737" name="Google Shape;737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9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Phase 1: Before ML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97"/>
          <p:cNvSpPr txBox="1"/>
          <p:nvPr>
            <p:ph idx="1" type="body"/>
          </p:nvPr>
        </p:nvSpPr>
        <p:spPr>
          <a:xfrm>
            <a:off x="311700" y="1344775"/>
            <a:ext cx="8520600" cy="32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“If you think that machine learning will give you a 100% boost, then a heuristic will get you 50% of the way there.”</a:t>
            </a:r>
            <a:endParaRPr sz="2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Martin Zinkevich, Google</a:t>
            </a:r>
            <a:endParaRPr sz="1200"/>
          </a:p>
        </p:txBody>
      </p:sp>
      <p:sp>
        <p:nvSpPr>
          <p:cNvPr id="744" name="Google Shape;744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5" name="Google Shape;745;p97"/>
          <p:cNvCxnSpPr/>
          <p:nvPr/>
        </p:nvCxnSpPr>
        <p:spPr>
          <a:xfrm>
            <a:off x="4570950" y="2329500"/>
            <a:ext cx="2100" cy="347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1" name="Google Shape;75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550" y="0"/>
            <a:ext cx="4239101" cy="4769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Google Shape;752;p98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3" name="Google Shape;753;p98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https://newsfeed.org/what-mark-zuckerbergs-news-feed-looked-like-in-2006/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Phase 2: Simplest ML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Start with a simple model that allows visibility into its working to: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validate hypothesis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validate pipeline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Phase 3: Optimizing simple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objective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engineering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Ensembling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4: Complex ML models</a:t>
            </a:r>
            <a:endParaRPr/>
          </a:p>
        </p:txBody>
      </p:sp>
      <p:sp>
        <p:nvSpPr>
          <p:cNvPr id="773" name="Google Shape;773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4" name="Google Shape;77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400" y="1244925"/>
            <a:ext cx="5812105" cy="349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system should continue to perform the </a:t>
            </a:r>
            <a:r>
              <a:rPr b="1" lang="en"/>
              <a:t>correct function</a:t>
            </a:r>
            <a:r>
              <a:rPr lang="en"/>
              <a:t> at the </a:t>
            </a:r>
            <a:r>
              <a:rPr b="1" lang="en"/>
              <a:t>desired level of performance</a:t>
            </a:r>
            <a:r>
              <a:rPr lang="en"/>
              <a:t> even in the face of adversity (hardware or software faults, and even human error).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7" name="Google Shape;127;p21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21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Designing Data-Intensive Applications (Martin Kleppmann, O’Reilly 2017)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3720200" y="3278500"/>
            <a:ext cx="43974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What does “correct” mean for ML systems when there are no ground truth labels?</a:t>
            </a:r>
            <a:endParaRPr sz="16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0" name="Google Shape;78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8726" y="2958775"/>
            <a:ext cx="1762003" cy="124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588" y="2961601"/>
            <a:ext cx="1664262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0350" y="2961603"/>
            <a:ext cx="1216496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2875" y="2958775"/>
            <a:ext cx="1246624" cy="12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75" y="557475"/>
            <a:ext cx="1396699" cy="139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7525" y="374825"/>
            <a:ext cx="1762001" cy="176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33650" y="557475"/>
            <a:ext cx="1315260" cy="139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76275" y="557475"/>
            <a:ext cx="1079259" cy="139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10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53500" y="438738"/>
            <a:ext cx="818151" cy="163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10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5612" y="3141425"/>
            <a:ext cx="1884626" cy="10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5" name="Google Shape;79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8726" y="2958775"/>
            <a:ext cx="1762003" cy="124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588" y="2961601"/>
            <a:ext cx="1664262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0350" y="2961603"/>
            <a:ext cx="1216496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2875" y="2958775"/>
            <a:ext cx="1246624" cy="12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75" y="557475"/>
            <a:ext cx="1396699" cy="139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1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7525" y="374825"/>
            <a:ext cx="1762001" cy="176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1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33650" y="557475"/>
            <a:ext cx="1315260" cy="139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0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76275" y="557475"/>
            <a:ext cx="1079259" cy="1396701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03"/>
          <p:cNvSpPr txBox="1"/>
          <p:nvPr/>
        </p:nvSpPr>
        <p:spPr>
          <a:xfrm>
            <a:off x="903150" y="2177750"/>
            <a:ext cx="7974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				2				8			        6			    10		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4" name="Google Shape;804;p103"/>
          <p:cNvSpPr txBox="1"/>
          <p:nvPr/>
        </p:nvSpPr>
        <p:spPr>
          <a:xfrm>
            <a:off x="857300" y="4316725"/>
            <a:ext cx="7974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			       1				     3				   5			              9		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05" name="Google Shape;805;p10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53500" y="438738"/>
            <a:ext cx="818151" cy="163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10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5612" y="3141425"/>
            <a:ext cx="1884626" cy="10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03"/>
          <p:cNvSpPr txBox="1"/>
          <p:nvPr/>
        </p:nvSpPr>
        <p:spPr>
          <a:xfrm>
            <a:off x="4916725" y="2502350"/>
            <a:ext cx="238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John got a mug warmer!</a:t>
            </a:r>
            <a:endParaRPr sz="15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3" name="Google Shape;813;p104"/>
          <p:cNvSpPr txBox="1"/>
          <p:nvPr/>
        </p:nvSpPr>
        <p:spPr>
          <a:xfrm>
            <a:off x="1344750" y="1499250"/>
            <a:ext cx="71277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Machine Learning Systems Design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Next class: Data </a:t>
            </a: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engineering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14" name="Google Shape;81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25" y="4482450"/>
            <a:ext cx="119995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04"/>
          <p:cNvSpPr txBox="1"/>
          <p:nvPr/>
        </p:nvSpPr>
        <p:spPr>
          <a:xfrm>
            <a:off x="5898775" y="4482450"/>
            <a:ext cx="300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cs329s.stanford.edu | Chip Huyen</a:t>
            </a:r>
            <a:endParaRPr sz="11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